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11"/>
  </p:notesMasterIdLst>
  <p:sldIdLst>
    <p:sldId id="273" r:id="rId5"/>
    <p:sldId id="275" r:id="rId6"/>
    <p:sldId id="280" r:id="rId7"/>
    <p:sldId id="278" r:id="rId8"/>
    <p:sldId id="279" r:id="rId9"/>
    <p:sldId id="277" r:id="rId10"/>
  </p:sldIdLst>
  <p:sldSz cx="18288000" cy="10287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C71"/>
    <a:srgbClr val="500000"/>
    <a:srgbClr val="171837"/>
    <a:srgbClr val="A41E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 autoAdjust="0"/>
    <p:restoredTop sz="96247" autoAdjust="0"/>
  </p:normalViewPr>
  <p:slideViewPr>
    <p:cSldViewPr>
      <p:cViewPr varScale="1">
        <p:scale>
          <a:sx n="106" d="100"/>
          <a:sy n="106" d="100"/>
        </p:scale>
        <p:origin x="268" y="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25.09.2026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4790C8-168B-83CE-539C-1756E8AFB5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9A5EDEC-EBF5-2924-C38D-AC8E76DF37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B5E8C59-15D7-C51B-8551-1F018AFED5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71F95F-D97E-7E7D-E175-A43A2FB3EE7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4806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6F5E3A-769B-F980-3A8D-B44A37D3B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D7A3373-CB28-FA7C-BA7C-CC9C74B930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08360B8-B74E-DB6B-D187-B1B9D1E730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1627C7-ECC2-D49C-BFC4-BD05A3CDC9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3744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60530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04218D-9F9C-A497-A9D5-CA533E4864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237B1BF9-13CC-1848-4E09-5877B7F8EEF0}"/>
              </a:ext>
            </a:extLst>
          </p:cNvPr>
          <p:cNvSpPr/>
          <p:nvPr/>
        </p:nvSpPr>
        <p:spPr>
          <a:xfrm>
            <a:off x="1" y="0"/>
            <a:ext cx="18287543" cy="102870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 sz="2700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01DAE1C2-B4FA-9B21-B5C0-73690FB16B2A}"/>
              </a:ext>
            </a:extLst>
          </p:cNvPr>
          <p:cNvSpPr/>
          <p:nvPr/>
        </p:nvSpPr>
        <p:spPr>
          <a:xfrm>
            <a:off x="0" y="0"/>
            <a:ext cx="4320540" cy="10287000"/>
          </a:xfrm>
          <a:prstGeom prst="rect">
            <a:avLst/>
          </a:prstGeom>
          <a:solidFill>
            <a:srgbClr val="003C71"/>
          </a:solidFill>
          <a:ln w="12700">
            <a:solidFill>
              <a:srgbClr val="A41E2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 sz="270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92208010-5DD5-BEED-03A9-0DCA57B8531F}"/>
              </a:ext>
            </a:extLst>
          </p:cNvPr>
          <p:cNvSpPr/>
          <p:nvPr/>
        </p:nvSpPr>
        <p:spPr>
          <a:xfrm>
            <a:off x="4320540" y="0"/>
            <a:ext cx="219456" cy="10287000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 sz="2700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2222321D-5B55-2304-6F1A-D558CACB721A}"/>
              </a:ext>
            </a:extLst>
          </p:cNvPr>
          <p:cNvSpPr/>
          <p:nvPr/>
        </p:nvSpPr>
        <p:spPr>
          <a:xfrm>
            <a:off x="4539996" y="0"/>
            <a:ext cx="61722" cy="10287000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 sz="270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580FF7EC-9229-53AF-8614-5AE368587548}"/>
              </a:ext>
            </a:extLst>
          </p:cNvPr>
          <p:cNvSpPr/>
          <p:nvPr/>
        </p:nvSpPr>
        <p:spPr>
          <a:xfrm>
            <a:off x="713232" y="3017520"/>
            <a:ext cx="3291840" cy="1188720"/>
          </a:xfrm>
          <a:prstGeom prst="rect">
            <a:avLst/>
          </a:prstGeom>
          <a:noFill/>
          <a:ln/>
        </p:spPr>
        <p:txBody>
          <a:bodyPr wrap="square" lIns="191" tIns="191" rIns="191" bIns="191" rtlCol="0" anchor="b"/>
          <a:lstStyle/>
          <a:p>
            <a:pPr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2200" b="1" dirty="0">
                <a:solidFill>
                  <a:srgbClr val="C5A36A"/>
                </a:solidFill>
                <a:latin typeface="Aptos"/>
                <a:ea typeface="Aptos"/>
                <a:cs typeface="Aptos"/>
              </a:rPr>
              <a:t>TRANSPay® Invoice Payment Services</a:t>
            </a:r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46CECE3D-AAE6-D959-ED88-E3443BC98C0B}"/>
              </a:ext>
            </a:extLst>
          </p:cNvPr>
          <p:cNvSpPr/>
          <p:nvPr/>
        </p:nvSpPr>
        <p:spPr>
          <a:xfrm>
            <a:off x="713232" y="4297680"/>
            <a:ext cx="3520440" cy="12801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/>
          <a:lstStyle/>
          <a:p>
            <a:pPr>
              <a:spcAft>
                <a:spcPts val="0"/>
              </a:spcAft>
              <a:buNone/>
            </a:pPr>
            <a:r>
              <a:rPr lang="en-US" sz="6600" b="1" dirty="0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TiPS™</a:t>
            </a:r>
          </a:p>
        </p:txBody>
      </p:sp>
      <p:sp>
        <p:nvSpPr>
          <p:cNvPr id="39" name="Text 28">
            <a:extLst>
              <a:ext uri="{FF2B5EF4-FFF2-40B4-BE49-F238E27FC236}">
                <a16:creationId xmlns:a16="http://schemas.microsoft.com/office/drawing/2014/main" id="{145E0739-B11A-8432-EB48-DD192A78EF76}"/>
              </a:ext>
            </a:extLst>
          </p:cNvPr>
          <p:cNvSpPr/>
          <p:nvPr/>
        </p:nvSpPr>
        <p:spPr>
          <a:xfrm>
            <a:off x="5061204" y="9956077"/>
            <a:ext cx="5897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00" dirty="0">
                <a:solidFill>
                  <a:srgbClr val="6B7280"/>
                </a:solidFill>
                <a:latin typeface="Aptos"/>
                <a:ea typeface="Aptos" pitchFamily="34" charset="-122"/>
                <a:cs typeface="Aptos" pitchFamily="34" charset="-120"/>
              </a:rPr>
              <a:t>©2026 RAILTRAC Technologies – All Rights Reserved </a:t>
            </a:r>
            <a:endParaRPr lang="en-US" sz="2700" dirty="0"/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7BD41F91-5DB8-4AF6-EB1B-6E192574B83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25878" y="9834372"/>
            <a:ext cx="2210307" cy="42965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4661FA8C-E035-FA50-6FE8-9C4138E1DFD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5985575" y="236882"/>
            <a:ext cx="1616150" cy="864102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Text 28"/>
          <p:cNvSpPr/>
          <p:nvPr/>
        </p:nvSpPr>
        <p:spPr>
          <a:xfrm>
            <a:off x="5760720" y="3931920"/>
            <a:ext cx="1115568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05000"/>
              </a:lnSpc>
              <a:spcAft>
                <a:spcPts val="0"/>
              </a:spcAft>
              <a:buNone/>
            </a:pPr>
            <a:r>
              <a:rPr lang="en-US" sz="4400" b="1" dirty="0">
                <a:solidFill>
                  <a:srgbClr val="003C71"/>
                </a:solidFill>
                <a:latin typeface="Aptos Display"/>
                <a:ea typeface="Aptos Display"/>
                <a:cs typeface="Aptos Display"/>
              </a:rPr>
              <a:t>Reduce invoice volume, eliminate errors, and pay vendors on time – without increasing headcount</a:t>
            </a:r>
          </a:p>
        </p:txBody>
      </p:sp>
      <p:cxnSp>
        <p:nvCxnSpPr>
          <p:cNvPr id="41" name="Connector 40"/>
          <p:cNvCxnSpPr/>
          <p:nvPr/>
        </p:nvCxnSpPr>
        <p:spPr>
          <a:xfrm>
            <a:off x="5760720" y="3474720"/>
            <a:ext cx="2743200" cy="0"/>
          </a:xfrm>
          <a:prstGeom prst="line">
            <a:avLst/>
          </a:prstGeom>
          <a:ln w="29209">
            <a:solidFill>
              <a:srgbClr val="5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87759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DDEEAB-AC05-4283-F0BC-053DBA8ED1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3011477D-FA93-ABCB-B702-D5FBEF969425}"/>
              </a:ext>
            </a:extLst>
          </p:cNvPr>
          <p:cNvSpPr/>
          <p:nvPr/>
        </p:nvSpPr>
        <p:spPr>
          <a:xfrm>
            <a:off x="1" y="0"/>
            <a:ext cx="15011399" cy="987552"/>
          </a:xfrm>
          <a:prstGeom prst="rect">
            <a:avLst/>
          </a:prstGeom>
          <a:solidFill>
            <a:srgbClr val="003C7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 sz="2700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071884D2-C9EC-4250-240D-8DCC44E4D82B}"/>
              </a:ext>
            </a:extLst>
          </p:cNvPr>
          <p:cNvSpPr/>
          <p:nvPr/>
        </p:nvSpPr>
        <p:spPr>
          <a:xfrm>
            <a:off x="0" y="987552"/>
            <a:ext cx="246888" cy="9299448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 sz="270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89F28E66-D4B6-C76A-7116-022ECA3AAE3B}"/>
              </a:ext>
            </a:extLst>
          </p:cNvPr>
          <p:cNvSpPr/>
          <p:nvPr/>
        </p:nvSpPr>
        <p:spPr>
          <a:xfrm>
            <a:off x="246888" y="987552"/>
            <a:ext cx="61722" cy="9299448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 sz="270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94AD0F8A-46B6-3B5C-BBB2-33D545CB7795}"/>
              </a:ext>
            </a:extLst>
          </p:cNvPr>
          <p:cNvSpPr/>
          <p:nvPr/>
        </p:nvSpPr>
        <p:spPr>
          <a:xfrm>
            <a:off x="891540" y="315468"/>
            <a:ext cx="91440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spcAft>
                <a:spcPts val="0"/>
              </a:spcAft>
              <a:buNone/>
            </a:pPr>
            <a:r>
              <a:rPr lang="en-US" sz="1275" b="1" dirty="0">
                <a:solidFill>
                  <a:srgbClr val="D8E3EF"/>
                </a:solidFill>
                <a:latin typeface="Aptos"/>
                <a:ea typeface="Aptos"/>
                <a:cs typeface="Aptos"/>
              </a:rPr>
              <a:t>TRANSPAY® INVOICE PAYMENT SERVICES – TiPS™</a:t>
            </a:r>
          </a:p>
        </p:txBody>
      </p:sp>
      <p:sp>
        <p:nvSpPr>
          <p:cNvPr id="17" name="Shape 15">
            <a:extLst>
              <a:ext uri="{FF2B5EF4-FFF2-40B4-BE49-F238E27FC236}">
                <a16:creationId xmlns:a16="http://schemas.microsoft.com/office/drawing/2014/main" id="{9DEA0578-7A04-DDB2-5274-40E6CA2924DE}"/>
              </a:ext>
            </a:extLst>
          </p:cNvPr>
          <p:cNvSpPr/>
          <p:nvPr/>
        </p:nvSpPr>
        <p:spPr>
          <a:xfrm>
            <a:off x="891540" y="9683496"/>
            <a:ext cx="16527780" cy="0"/>
          </a:xfrm>
          <a:prstGeom prst="line">
            <a:avLst/>
          </a:prstGeom>
          <a:noFill/>
          <a:ln w="9525">
            <a:solidFill>
              <a:srgbClr val="E6EAF0"/>
            </a:solidFill>
            <a:prstDash val="solid"/>
          </a:ln>
        </p:spPr>
        <p:txBody>
          <a:bodyPr/>
          <a:lstStyle/>
          <a:p>
            <a:endParaRPr lang="en-US" sz="2700"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3930845A-3872-6A8E-93C2-8A0115A11DBD}"/>
              </a:ext>
            </a:extLst>
          </p:cNvPr>
          <p:cNvSpPr/>
          <p:nvPr/>
        </p:nvSpPr>
        <p:spPr>
          <a:xfrm>
            <a:off x="16843248" y="9765792"/>
            <a:ext cx="6172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spcAft>
                <a:spcPts val="0"/>
              </a:spcAft>
              <a:buNone/>
            </a:pPr>
            <a:r>
              <a:rPr lang="en-US" sz="1275" b="1" dirty="0">
                <a:solidFill>
                  <a:srgbClr val="003C71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DB4CB64-BC98-F885-486C-125E9C5067A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5971659" y="93187"/>
            <a:ext cx="1616150" cy="864102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Text 28">
            <a:extLst>
              <a:ext uri="{FF2B5EF4-FFF2-40B4-BE49-F238E27FC236}">
                <a16:creationId xmlns:a16="http://schemas.microsoft.com/office/drawing/2014/main" id="{46E2FC29-22FA-DF1B-BCF2-6A6CD3CDFF9C}"/>
              </a:ext>
            </a:extLst>
          </p:cNvPr>
          <p:cNvSpPr/>
          <p:nvPr/>
        </p:nvSpPr>
        <p:spPr>
          <a:xfrm>
            <a:off x="891540" y="9834372"/>
            <a:ext cx="5897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00" dirty="0">
                <a:solidFill>
                  <a:srgbClr val="6B7280"/>
                </a:solidFill>
                <a:latin typeface="Aptos"/>
                <a:ea typeface="Aptos" pitchFamily="34" charset="-122"/>
                <a:cs typeface="Aptos" pitchFamily="34" charset="-120"/>
              </a:rPr>
              <a:t>©2026 RAILTRAC Technologies – All Rights Reserved </a:t>
            </a:r>
            <a:endParaRPr lang="en-US" sz="27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2F63CE5-0AAB-59B7-1429-49A73A0D706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41551" y="9732881"/>
            <a:ext cx="2210307" cy="42965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 4">
            <a:extLst>
              <a:ext uri="{FF2B5EF4-FFF2-40B4-BE49-F238E27FC236}">
                <a16:creationId xmlns:a16="http://schemas.microsoft.com/office/drawing/2014/main" id="{0E3FD236-7B5D-6214-64A6-5FC848DC9DB3}"/>
              </a:ext>
            </a:extLst>
          </p:cNvPr>
          <p:cNvSpPr/>
          <p:nvPr/>
        </p:nvSpPr>
        <p:spPr>
          <a:xfrm>
            <a:off x="891540" y="1536192"/>
            <a:ext cx="16002000" cy="822960"/>
          </a:xfrm>
          <a:prstGeom prst="rect">
            <a:avLst/>
          </a:prstGeom>
          <a:noFill/>
          <a:ln/>
        </p:spPr>
        <p:txBody>
          <a:bodyPr wrap="square" lIns="191" tIns="191" rIns="191" bIns="191" rtlCol="0" anchor="ctr"/>
          <a:lstStyle/>
          <a:p>
            <a:pPr>
              <a:spcAft>
                <a:spcPts val="0"/>
              </a:spcAft>
              <a:buNone/>
            </a:pPr>
            <a:r>
              <a:rPr lang="en-US" sz="4200" b="1" dirty="0">
                <a:solidFill>
                  <a:srgbClr val="003C71"/>
                </a:solidFill>
                <a:latin typeface="Aptos Display"/>
                <a:ea typeface="Aptos Display"/>
                <a:cs typeface="Aptos Display"/>
              </a:rPr>
              <a:t>The Real Problem</a:t>
            </a:r>
          </a:p>
        </p:txBody>
      </p:sp>
      <p:sp>
        <p:nvSpPr>
          <p:cNvPr id="13" name="Shape 5">
            <a:extLst>
              <a:ext uri="{FF2B5EF4-FFF2-40B4-BE49-F238E27FC236}">
                <a16:creationId xmlns:a16="http://schemas.microsoft.com/office/drawing/2014/main" id="{C756643E-003A-C018-18BB-59C3A750B17E}"/>
              </a:ext>
            </a:extLst>
          </p:cNvPr>
          <p:cNvSpPr/>
          <p:nvPr/>
        </p:nvSpPr>
        <p:spPr>
          <a:xfrm>
            <a:off x="891540" y="2496312"/>
            <a:ext cx="2743200" cy="0"/>
          </a:xfrm>
          <a:prstGeom prst="line">
            <a:avLst/>
          </a:prstGeom>
          <a:noFill/>
          <a:ln w="29210">
            <a:solidFill>
              <a:srgbClr val="500000"/>
            </a:solidFill>
            <a:prstDash val="solid"/>
          </a:ln>
        </p:spPr>
        <p:txBody>
          <a:bodyPr/>
          <a:lstStyle/>
          <a:p>
            <a:endParaRPr lang="en-US" sz="2700"/>
          </a:p>
        </p:txBody>
      </p:sp>
      <p:sp>
        <p:nvSpPr>
          <p:cNvPr id="15" name="Text 6">
            <a:extLst>
              <a:ext uri="{FF2B5EF4-FFF2-40B4-BE49-F238E27FC236}">
                <a16:creationId xmlns:a16="http://schemas.microsoft.com/office/drawing/2014/main" id="{E069F7D1-B332-6E3C-1397-D338FFA2D37D}"/>
              </a:ext>
            </a:extLst>
          </p:cNvPr>
          <p:cNvSpPr/>
          <p:nvPr/>
        </p:nvSpPr>
        <p:spPr>
          <a:xfrm>
            <a:off x="891540" y="2907792"/>
            <a:ext cx="16047720" cy="57607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>
              <a:spcAft>
                <a:spcPts val="0"/>
              </a:spcAft>
              <a:buNone/>
            </a:pPr>
            <a:r>
              <a:rPr lang="en-US" sz="2400" b="1" dirty="0">
                <a:solidFill>
                  <a:srgbClr val="003C71"/>
                </a:solidFill>
                <a:latin typeface="Aptos"/>
                <a:ea typeface="Aptos"/>
                <a:cs typeface="Aptos"/>
              </a:rPr>
              <a:t>Why Rail Payables Breaks at Scale:</a:t>
            </a:r>
          </a:p>
        </p:txBody>
      </p:sp>
      <p:sp>
        <p:nvSpPr>
          <p:cNvPr id="27" name="Shape 7"/>
          <p:cNvSpPr/>
          <p:nvPr/>
        </p:nvSpPr>
        <p:spPr>
          <a:xfrm>
            <a:off x="886968" y="3657600"/>
            <a:ext cx="5257800" cy="2103120"/>
          </a:xfrm>
          <a:prstGeom prst="roundRect">
            <a:avLst>
              <a:gd name="adj" fmla="val 2254"/>
            </a:avLst>
          </a:prstGeom>
          <a:solidFill>
            <a:srgbClr val="FFFFFF"/>
          </a:solidFill>
          <a:ln w="10160">
            <a:solidFill>
              <a:srgbClr val="E2E8F0"/>
            </a:solidFill>
            <a:prstDash val="solid"/>
          </a:ln>
          <a:effectLst>
            <a:outerShdw blurRad="25400" dist="1270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 sz="2700"/>
          </a:p>
        </p:txBody>
      </p:sp>
      <p:sp>
        <p:nvSpPr>
          <p:cNvPr id="28" name="Oval 27"/>
          <p:cNvSpPr/>
          <p:nvPr/>
        </p:nvSpPr>
        <p:spPr>
          <a:xfrm>
            <a:off x="1207007" y="4366260"/>
            <a:ext cx="685800" cy="685800"/>
          </a:xfrm>
          <a:prstGeom prst="ellipse">
            <a:avLst/>
          </a:prstGeom>
          <a:solidFill>
            <a:srgbClr val="003C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spcAft>
                <a:spcPts val="0"/>
              </a:spcAft>
              <a:buNone/>
            </a:pPr>
            <a:r>
              <a:rPr lang="en-US" sz="1500" b="1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29" name="Text 9"/>
          <p:cNvSpPr/>
          <p:nvPr/>
        </p:nvSpPr>
        <p:spPr>
          <a:xfrm>
            <a:off x="2075688" y="3886200"/>
            <a:ext cx="3794760" cy="16459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2000" dirty="0">
                <a:solidFill>
                  <a:srgbClr val="374151"/>
                </a:solidFill>
                <a:latin typeface="Aptos"/>
                <a:ea typeface="Aptos"/>
                <a:cs typeface="Aptos"/>
              </a:rPr>
              <a:t>Hundreds of invoices across railroads, shops, lessors, tax authorities</a:t>
            </a:r>
          </a:p>
        </p:txBody>
      </p:sp>
      <p:sp>
        <p:nvSpPr>
          <p:cNvPr id="30" name="Shape 7"/>
          <p:cNvSpPr/>
          <p:nvPr/>
        </p:nvSpPr>
        <p:spPr>
          <a:xfrm>
            <a:off x="6519672" y="3657600"/>
            <a:ext cx="5257800" cy="2103120"/>
          </a:xfrm>
          <a:prstGeom prst="roundRect">
            <a:avLst>
              <a:gd name="adj" fmla="val 2254"/>
            </a:avLst>
          </a:prstGeom>
          <a:solidFill>
            <a:srgbClr val="FFFFFF"/>
          </a:solidFill>
          <a:ln w="10160">
            <a:solidFill>
              <a:srgbClr val="E2E8F0"/>
            </a:solidFill>
            <a:prstDash val="solid"/>
          </a:ln>
          <a:effectLst>
            <a:outerShdw blurRad="25400" dist="1270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 sz="2700"/>
          </a:p>
        </p:txBody>
      </p:sp>
      <p:sp>
        <p:nvSpPr>
          <p:cNvPr id="31" name="Oval 30"/>
          <p:cNvSpPr/>
          <p:nvPr/>
        </p:nvSpPr>
        <p:spPr>
          <a:xfrm>
            <a:off x="6839712" y="4366260"/>
            <a:ext cx="685800" cy="685800"/>
          </a:xfrm>
          <a:prstGeom prst="ellipse">
            <a:avLst/>
          </a:prstGeom>
          <a:solidFill>
            <a:srgbClr val="7F7F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spcAft>
                <a:spcPts val="0"/>
              </a:spcAft>
              <a:buNone/>
            </a:pPr>
            <a:r>
              <a:rPr lang="en-US" sz="1500" b="1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32" name="Text 9"/>
          <p:cNvSpPr/>
          <p:nvPr/>
        </p:nvSpPr>
        <p:spPr>
          <a:xfrm>
            <a:off x="7708392" y="3886200"/>
            <a:ext cx="3794760" cy="16459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2000" dirty="0">
                <a:solidFill>
                  <a:srgbClr val="374151"/>
                </a:solidFill>
                <a:latin typeface="Aptos"/>
                <a:ea typeface="Aptos"/>
                <a:cs typeface="Aptos"/>
              </a:rPr>
              <a:t>No single system of record across freight, repair, lease, assessorial</a:t>
            </a:r>
          </a:p>
        </p:txBody>
      </p:sp>
      <p:sp>
        <p:nvSpPr>
          <p:cNvPr id="33" name="Shape 7"/>
          <p:cNvSpPr/>
          <p:nvPr/>
        </p:nvSpPr>
        <p:spPr>
          <a:xfrm>
            <a:off x="12152376" y="3657600"/>
            <a:ext cx="5257800" cy="2103120"/>
          </a:xfrm>
          <a:prstGeom prst="roundRect">
            <a:avLst>
              <a:gd name="adj" fmla="val 2254"/>
            </a:avLst>
          </a:prstGeom>
          <a:solidFill>
            <a:srgbClr val="FFFFFF"/>
          </a:solidFill>
          <a:ln w="10160">
            <a:solidFill>
              <a:srgbClr val="E2E8F0"/>
            </a:solidFill>
            <a:prstDash val="solid"/>
          </a:ln>
          <a:effectLst>
            <a:outerShdw blurRad="25400" dist="1270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 sz="2700"/>
          </a:p>
        </p:txBody>
      </p:sp>
      <p:sp>
        <p:nvSpPr>
          <p:cNvPr id="34" name="Oval 33"/>
          <p:cNvSpPr/>
          <p:nvPr/>
        </p:nvSpPr>
        <p:spPr>
          <a:xfrm>
            <a:off x="12472416" y="4366260"/>
            <a:ext cx="685800" cy="685800"/>
          </a:xfrm>
          <a:prstGeom prst="ellipse">
            <a:avLst/>
          </a:prstGeom>
          <a:solidFill>
            <a:srgbClr val="003C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spcAft>
                <a:spcPts val="0"/>
              </a:spcAft>
              <a:buNone/>
            </a:pPr>
            <a:r>
              <a:rPr lang="en-US" sz="1500" b="1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35" name="Text 9"/>
          <p:cNvSpPr/>
          <p:nvPr/>
        </p:nvSpPr>
        <p:spPr>
          <a:xfrm>
            <a:off x="13341096" y="3886200"/>
            <a:ext cx="3794760" cy="16459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2000" dirty="0">
                <a:solidFill>
                  <a:srgbClr val="374151"/>
                </a:solidFill>
                <a:latin typeface="Aptos"/>
                <a:ea typeface="Aptos"/>
                <a:cs typeface="Aptos"/>
              </a:rPr>
              <a:t>Manual validation, coding and approvals</a:t>
            </a:r>
          </a:p>
        </p:txBody>
      </p:sp>
      <p:sp>
        <p:nvSpPr>
          <p:cNvPr id="36" name="Shape 7"/>
          <p:cNvSpPr/>
          <p:nvPr/>
        </p:nvSpPr>
        <p:spPr>
          <a:xfrm>
            <a:off x="886968" y="6080760"/>
            <a:ext cx="5257800" cy="2103120"/>
          </a:xfrm>
          <a:prstGeom prst="roundRect">
            <a:avLst>
              <a:gd name="adj" fmla="val 2254"/>
            </a:avLst>
          </a:prstGeom>
          <a:solidFill>
            <a:srgbClr val="FFFFFF"/>
          </a:solidFill>
          <a:ln w="10160">
            <a:solidFill>
              <a:srgbClr val="E2E8F0"/>
            </a:solidFill>
            <a:prstDash val="solid"/>
          </a:ln>
          <a:effectLst>
            <a:outerShdw blurRad="25400" dist="1270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 sz="2700"/>
          </a:p>
        </p:txBody>
      </p:sp>
      <p:sp>
        <p:nvSpPr>
          <p:cNvPr id="37" name="Oval 36"/>
          <p:cNvSpPr/>
          <p:nvPr/>
        </p:nvSpPr>
        <p:spPr>
          <a:xfrm>
            <a:off x="1207007" y="6789420"/>
            <a:ext cx="685800" cy="685800"/>
          </a:xfrm>
          <a:prstGeom prst="ellipse">
            <a:avLst/>
          </a:prstGeom>
          <a:solidFill>
            <a:srgbClr val="7F7F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spcAft>
                <a:spcPts val="0"/>
              </a:spcAft>
              <a:buNone/>
            </a:pPr>
            <a:r>
              <a:rPr lang="en-US" sz="1500" b="1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38" name="Text 9"/>
          <p:cNvSpPr/>
          <p:nvPr/>
        </p:nvSpPr>
        <p:spPr>
          <a:xfrm>
            <a:off x="2075688" y="6309360"/>
            <a:ext cx="3794760" cy="16459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2000" dirty="0">
                <a:solidFill>
                  <a:srgbClr val="374151"/>
                </a:solidFill>
                <a:latin typeface="Aptos"/>
                <a:ea typeface="Aptos"/>
                <a:cs typeface="Aptos"/>
              </a:rPr>
              <a:t>Constant vendor inquiries and disputes</a:t>
            </a:r>
          </a:p>
        </p:txBody>
      </p:sp>
      <p:sp>
        <p:nvSpPr>
          <p:cNvPr id="39" name="Shape 7"/>
          <p:cNvSpPr/>
          <p:nvPr/>
        </p:nvSpPr>
        <p:spPr>
          <a:xfrm>
            <a:off x="6519672" y="6080760"/>
            <a:ext cx="5257800" cy="2103120"/>
          </a:xfrm>
          <a:prstGeom prst="roundRect">
            <a:avLst>
              <a:gd name="adj" fmla="val 2254"/>
            </a:avLst>
          </a:prstGeom>
          <a:solidFill>
            <a:srgbClr val="FFFFFF"/>
          </a:solidFill>
          <a:ln w="10160">
            <a:solidFill>
              <a:srgbClr val="E2E8F0"/>
            </a:solidFill>
            <a:prstDash val="solid"/>
          </a:ln>
          <a:effectLst>
            <a:outerShdw blurRad="25400" dist="1270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 sz="2700"/>
          </a:p>
        </p:txBody>
      </p:sp>
      <p:sp>
        <p:nvSpPr>
          <p:cNvPr id="40" name="Oval 39"/>
          <p:cNvSpPr/>
          <p:nvPr/>
        </p:nvSpPr>
        <p:spPr>
          <a:xfrm>
            <a:off x="6839712" y="6789420"/>
            <a:ext cx="685800" cy="685800"/>
          </a:xfrm>
          <a:prstGeom prst="ellipse">
            <a:avLst/>
          </a:prstGeom>
          <a:solidFill>
            <a:srgbClr val="003C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spcAft>
                <a:spcPts val="0"/>
              </a:spcAft>
              <a:buNone/>
            </a:pPr>
            <a:r>
              <a:rPr lang="en-US" sz="1500" b="1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41" name="Text 9"/>
          <p:cNvSpPr/>
          <p:nvPr/>
        </p:nvSpPr>
        <p:spPr>
          <a:xfrm>
            <a:off x="7708392" y="6309360"/>
            <a:ext cx="3794760" cy="16459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2000" dirty="0">
                <a:solidFill>
                  <a:srgbClr val="374151"/>
                </a:solidFill>
                <a:latin typeface="Aptos"/>
                <a:ea typeface="Aptos"/>
                <a:cs typeface="Aptos"/>
              </a:rPr>
              <a:t>Limited visibility into total rail spend</a:t>
            </a:r>
          </a:p>
        </p:txBody>
      </p:sp>
      <p:sp>
        <p:nvSpPr>
          <p:cNvPr id="42" name="Shape 7"/>
          <p:cNvSpPr/>
          <p:nvPr/>
        </p:nvSpPr>
        <p:spPr>
          <a:xfrm>
            <a:off x="12152376" y="6080760"/>
            <a:ext cx="5257800" cy="2103120"/>
          </a:xfrm>
          <a:prstGeom prst="roundRect">
            <a:avLst>
              <a:gd name="adj" fmla="val 2254"/>
            </a:avLst>
          </a:prstGeom>
          <a:solidFill>
            <a:srgbClr val="FFFFFF"/>
          </a:solidFill>
          <a:ln w="10160">
            <a:solidFill>
              <a:srgbClr val="E2E8F0"/>
            </a:solidFill>
            <a:prstDash val="solid"/>
          </a:ln>
          <a:effectLst>
            <a:outerShdw blurRad="25400" dist="1270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 sz="2700"/>
          </a:p>
        </p:txBody>
      </p:sp>
      <p:sp>
        <p:nvSpPr>
          <p:cNvPr id="43" name="Oval 42"/>
          <p:cNvSpPr/>
          <p:nvPr/>
        </p:nvSpPr>
        <p:spPr>
          <a:xfrm>
            <a:off x="12472416" y="6789420"/>
            <a:ext cx="685800" cy="685800"/>
          </a:xfrm>
          <a:prstGeom prst="ellipse">
            <a:avLst/>
          </a:prstGeom>
          <a:solidFill>
            <a:srgbClr val="7F7F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spcAft>
                <a:spcPts val="0"/>
              </a:spcAft>
              <a:buNone/>
            </a:pPr>
            <a:r>
              <a:rPr lang="en-US" sz="1500" b="1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06</a:t>
            </a:r>
          </a:p>
        </p:txBody>
      </p:sp>
      <p:sp>
        <p:nvSpPr>
          <p:cNvPr id="44" name="Text 9"/>
          <p:cNvSpPr/>
          <p:nvPr/>
        </p:nvSpPr>
        <p:spPr>
          <a:xfrm>
            <a:off x="13341096" y="6309360"/>
            <a:ext cx="3794760" cy="16459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2000" dirty="0">
                <a:solidFill>
                  <a:srgbClr val="374151"/>
                </a:solidFill>
                <a:latin typeface="Aptos"/>
                <a:ea typeface="Aptos"/>
                <a:cs typeface="Aptos"/>
              </a:rPr>
              <a:t>Reconciliation headaches</a:t>
            </a:r>
          </a:p>
        </p:txBody>
      </p:sp>
      <p:sp>
        <p:nvSpPr>
          <p:cNvPr id="45" name="Text 6"/>
          <p:cNvSpPr/>
          <p:nvPr/>
        </p:nvSpPr>
        <p:spPr>
          <a:xfrm>
            <a:off x="891540" y="8412480"/>
            <a:ext cx="16047720" cy="5486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>
              <a:spcAft>
                <a:spcPts val="0"/>
              </a:spcAft>
              <a:buNone/>
            </a:pPr>
            <a:r>
              <a:rPr lang="en-US" sz="2400" b="1" i="1" dirty="0">
                <a:solidFill>
                  <a:srgbClr val="500000"/>
                </a:solidFill>
                <a:latin typeface="Aptos"/>
                <a:ea typeface="Aptos"/>
                <a:cs typeface="Aptos"/>
              </a:rPr>
              <a:t>“Rail AP isn’t just high volume – it’s operationally complex”</a:t>
            </a:r>
          </a:p>
        </p:txBody>
      </p:sp>
    </p:spTree>
    <p:extLst>
      <p:ext uri="{BB962C8B-B14F-4D97-AF65-F5344CB8AC3E}">
        <p14:creationId xmlns:p14="http://schemas.microsoft.com/office/powerpoint/2010/main" val="37047027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DDEEAB-AC05-4283-F0BC-053DBA8ED1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3011477D-FA93-ABCB-B702-D5FBEF969425}"/>
              </a:ext>
            </a:extLst>
          </p:cNvPr>
          <p:cNvSpPr/>
          <p:nvPr/>
        </p:nvSpPr>
        <p:spPr>
          <a:xfrm>
            <a:off x="1" y="0"/>
            <a:ext cx="15011399" cy="987552"/>
          </a:xfrm>
          <a:prstGeom prst="rect">
            <a:avLst/>
          </a:prstGeom>
          <a:solidFill>
            <a:srgbClr val="003C7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 sz="2700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071884D2-C9EC-4250-240D-8DCC44E4D82B}"/>
              </a:ext>
            </a:extLst>
          </p:cNvPr>
          <p:cNvSpPr/>
          <p:nvPr/>
        </p:nvSpPr>
        <p:spPr>
          <a:xfrm>
            <a:off x="0" y="987552"/>
            <a:ext cx="246888" cy="9299448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 sz="270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89F28E66-D4B6-C76A-7116-022ECA3AAE3B}"/>
              </a:ext>
            </a:extLst>
          </p:cNvPr>
          <p:cNvSpPr/>
          <p:nvPr/>
        </p:nvSpPr>
        <p:spPr>
          <a:xfrm>
            <a:off x="246888" y="987552"/>
            <a:ext cx="61722" cy="9299448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 sz="270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94AD0F8A-46B6-3B5C-BBB2-33D545CB7795}"/>
              </a:ext>
            </a:extLst>
          </p:cNvPr>
          <p:cNvSpPr/>
          <p:nvPr/>
        </p:nvSpPr>
        <p:spPr>
          <a:xfrm>
            <a:off x="891540" y="315468"/>
            <a:ext cx="91440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spcAft>
                <a:spcPts val="0"/>
              </a:spcAft>
              <a:buNone/>
            </a:pPr>
            <a:r>
              <a:rPr lang="en-US" sz="1275" b="1" dirty="0">
                <a:solidFill>
                  <a:srgbClr val="D8E3EF"/>
                </a:solidFill>
                <a:latin typeface="Aptos"/>
                <a:ea typeface="Aptos"/>
                <a:cs typeface="Aptos"/>
              </a:rPr>
              <a:t>TRANSPAY® INVOICE PAYMENT SERVICES – TiPS™</a:t>
            </a:r>
          </a:p>
        </p:txBody>
      </p:sp>
      <p:sp>
        <p:nvSpPr>
          <p:cNvPr id="17" name="Shape 15">
            <a:extLst>
              <a:ext uri="{FF2B5EF4-FFF2-40B4-BE49-F238E27FC236}">
                <a16:creationId xmlns:a16="http://schemas.microsoft.com/office/drawing/2014/main" id="{9DEA0578-7A04-DDB2-5274-40E6CA2924DE}"/>
              </a:ext>
            </a:extLst>
          </p:cNvPr>
          <p:cNvSpPr/>
          <p:nvPr/>
        </p:nvSpPr>
        <p:spPr>
          <a:xfrm>
            <a:off x="891540" y="9683496"/>
            <a:ext cx="16527780" cy="0"/>
          </a:xfrm>
          <a:prstGeom prst="line">
            <a:avLst/>
          </a:prstGeom>
          <a:noFill/>
          <a:ln w="9525">
            <a:solidFill>
              <a:srgbClr val="E6EAF0"/>
            </a:solidFill>
            <a:prstDash val="solid"/>
          </a:ln>
        </p:spPr>
        <p:txBody>
          <a:bodyPr/>
          <a:lstStyle/>
          <a:p>
            <a:endParaRPr lang="en-US" sz="2700"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3930845A-3872-6A8E-93C2-8A0115A11DBD}"/>
              </a:ext>
            </a:extLst>
          </p:cNvPr>
          <p:cNvSpPr/>
          <p:nvPr/>
        </p:nvSpPr>
        <p:spPr>
          <a:xfrm>
            <a:off x="16843248" y="9765792"/>
            <a:ext cx="6172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spcAft>
                <a:spcPts val="0"/>
              </a:spcAft>
              <a:buNone/>
            </a:pPr>
            <a:r>
              <a:rPr lang="en-US" sz="1275" b="1" dirty="0">
                <a:solidFill>
                  <a:srgbClr val="003C71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DB4CB64-BC98-F885-486C-125E9C5067A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5971659" y="93187"/>
            <a:ext cx="1616150" cy="864102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Text 28">
            <a:extLst>
              <a:ext uri="{FF2B5EF4-FFF2-40B4-BE49-F238E27FC236}">
                <a16:creationId xmlns:a16="http://schemas.microsoft.com/office/drawing/2014/main" id="{46E2FC29-22FA-DF1B-BCF2-6A6CD3CDFF9C}"/>
              </a:ext>
            </a:extLst>
          </p:cNvPr>
          <p:cNvSpPr/>
          <p:nvPr/>
        </p:nvSpPr>
        <p:spPr>
          <a:xfrm>
            <a:off x="891540" y="9834372"/>
            <a:ext cx="5897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00" dirty="0">
                <a:solidFill>
                  <a:srgbClr val="6B7280"/>
                </a:solidFill>
                <a:latin typeface="Aptos"/>
                <a:ea typeface="Aptos" pitchFamily="34" charset="-122"/>
                <a:cs typeface="Aptos" pitchFamily="34" charset="-120"/>
              </a:rPr>
              <a:t>©2026 RAILTRAC Technologies – All Rights Reserved </a:t>
            </a:r>
            <a:endParaRPr lang="en-US" sz="27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2F63CE5-0AAB-59B7-1429-49A73A0D70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41551" y="9732881"/>
            <a:ext cx="2210307" cy="42965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Shape 7">
            <a:extLst>
              <a:ext uri="{FF2B5EF4-FFF2-40B4-BE49-F238E27FC236}">
                <a16:creationId xmlns:a16="http://schemas.microsoft.com/office/drawing/2014/main" id="{AC79C589-42A7-B504-3C43-CBBE40B08D8F}"/>
              </a:ext>
            </a:extLst>
          </p:cNvPr>
          <p:cNvSpPr/>
          <p:nvPr/>
        </p:nvSpPr>
        <p:spPr>
          <a:xfrm>
            <a:off x="11905488" y="3657600"/>
            <a:ext cx="5504688" cy="5120640"/>
          </a:xfrm>
          <a:prstGeom prst="roundRect">
            <a:avLst>
              <a:gd name="adj" fmla="val 2254"/>
            </a:avLst>
          </a:prstGeom>
          <a:solidFill>
            <a:srgbClr val="003C71"/>
          </a:solidFill>
          <a:ln w="10160">
            <a:solidFill>
              <a:srgbClr val="E2E8F0"/>
            </a:solidFill>
            <a:prstDash val="solid"/>
          </a:ln>
          <a:effectLst>
            <a:outerShdw blurRad="25400" dist="1270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 sz="2700"/>
          </a:p>
        </p:txBody>
      </p:sp>
      <p:sp>
        <p:nvSpPr>
          <p:cNvPr id="10" name="Text 4">
            <a:extLst>
              <a:ext uri="{FF2B5EF4-FFF2-40B4-BE49-F238E27FC236}">
                <a16:creationId xmlns:a16="http://schemas.microsoft.com/office/drawing/2014/main" id="{0E3FD236-7B5D-6214-64A6-5FC848DC9DB3}"/>
              </a:ext>
            </a:extLst>
          </p:cNvPr>
          <p:cNvSpPr/>
          <p:nvPr/>
        </p:nvSpPr>
        <p:spPr>
          <a:xfrm>
            <a:off x="891540" y="1536192"/>
            <a:ext cx="16002000" cy="822960"/>
          </a:xfrm>
          <a:prstGeom prst="rect">
            <a:avLst/>
          </a:prstGeom>
          <a:noFill/>
          <a:ln/>
        </p:spPr>
        <p:txBody>
          <a:bodyPr wrap="square" lIns="191" tIns="191" rIns="191" bIns="191" rtlCol="0" anchor="ctr"/>
          <a:lstStyle/>
          <a:p>
            <a:pPr>
              <a:spcAft>
                <a:spcPts val="0"/>
              </a:spcAft>
              <a:buNone/>
            </a:pPr>
            <a:r>
              <a:rPr lang="en-US" sz="4200" b="1" dirty="0">
                <a:solidFill>
                  <a:srgbClr val="003C71"/>
                </a:solidFill>
                <a:latin typeface="Aptos Display"/>
                <a:ea typeface="Aptos Display"/>
                <a:cs typeface="Aptos Display"/>
              </a:rPr>
              <a:t>The Solution</a:t>
            </a:r>
          </a:p>
        </p:txBody>
      </p:sp>
      <p:sp>
        <p:nvSpPr>
          <p:cNvPr id="13" name="Shape 5">
            <a:extLst>
              <a:ext uri="{FF2B5EF4-FFF2-40B4-BE49-F238E27FC236}">
                <a16:creationId xmlns:a16="http://schemas.microsoft.com/office/drawing/2014/main" id="{C756643E-003A-C018-18BB-59C3A750B17E}"/>
              </a:ext>
            </a:extLst>
          </p:cNvPr>
          <p:cNvSpPr/>
          <p:nvPr/>
        </p:nvSpPr>
        <p:spPr>
          <a:xfrm>
            <a:off x="891540" y="2496312"/>
            <a:ext cx="2743200" cy="0"/>
          </a:xfrm>
          <a:prstGeom prst="line">
            <a:avLst/>
          </a:prstGeom>
          <a:noFill/>
          <a:ln w="29210">
            <a:solidFill>
              <a:srgbClr val="500000"/>
            </a:solidFill>
            <a:prstDash val="solid"/>
          </a:ln>
        </p:spPr>
        <p:txBody>
          <a:bodyPr/>
          <a:lstStyle/>
          <a:p>
            <a:endParaRPr lang="en-US" sz="2700"/>
          </a:p>
        </p:txBody>
      </p:sp>
      <p:sp>
        <p:nvSpPr>
          <p:cNvPr id="15" name="Text 6">
            <a:extLst>
              <a:ext uri="{FF2B5EF4-FFF2-40B4-BE49-F238E27FC236}">
                <a16:creationId xmlns:a16="http://schemas.microsoft.com/office/drawing/2014/main" id="{E069F7D1-B332-6E3C-1397-D338FFA2D37D}"/>
              </a:ext>
            </a:extLst>
          </p:cNvPr>
          <p:cNvSpPr/>
          <p:nvPr/>
        </p:nvSpPr>
        <p:spPr>
          <a:xfrm>
            <a:off x="891540" y="2907792"/>
            <a:ext cx="16047720" cy="57607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>
              <a:spcAft>
                <a:spcPts val="0"/>
              </a:spcAft>
              <a:buNone/>
            </a:pPr>
            <a:r>
              <a:rPr lang="en-US" sz="2100" dirty="0">
                <a:solidFill>
                  <a:srgbClr val="374151"/>
                </a:solidFill>
                <a:latin typeface="Aptos"/>
                <a:ea typeface="Aptos"/>
                <a:cs typeface="Aptos"/>
              </a:rPr>
              <a:t>Take control of complex, high volume transportation payables – without adding headcount</a:t>
            </a:r>
          </a:p>
        </p:txBody>
      </p:sp>
      <p:sp>
        <p:nvSpPr>
          <p:cNvPr id="18" name="Shape 7">
            <a:extLst>
              <a:ext uri="{FF2B5EF4-FFF2-40B4-BE49-F238E27FC236}">
                <a16:creationId xmlns:a16="http://schemas.microsoft.com/office/drawing/2014/main" id="{DEDF1423-2B6B-EC4B-2741-38890741E0DA}"/>
              </a:ext>
            </a:extLst>
          </p:cNvPr>
          <p:cNvSpPr/>
          <p:nvPr/>
        </p:nvSpPr>
        <p:spPr>
          <a:xfrm>
            <a:off x="886968" y="3657600"/>
            <a:ext cx="10607040" cy="5120640"/>
          </a:xfrm>
          <a:prstGeom prst="roundRect">
            <a:avLst>
              <a:gd name="adj" fmla="val 2254"/>
            </a:avLst>
          </a:prstGeom>
          <a:solidFill>
            <a:srgbClr val="FFFFFF"/>
          </a:solidFill>
          <a:ln w="10160">
            <a:solidFill>
              <a:srgbClr val="E2E8F0"/>
            </a:solidFill>
            <a:prstDash val="solid"/>
          </a:ln>
          <a:effectLst>
            <a:outerShdw blurRad="25400" dist="1270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 sz="2700"/>
          </a:p>
        </p:txBody>
      </p:sp>
      <p:sp>
        <p:nvSpPr>
          <p:cNvPr id="20" name="Text 8">
            <a:extLst>
              <a:ext uri="{FF2B5EF4-FFF2-40B4-BE49-F238E27FC236}">
                <a16:creationId xmlns:a16="http://schemas.microsoft.com/office/drawing/2014/main" id="{856B74F7-7D3C-8B08-2CF7-CF3245EA7C26}"/>
              </a:ext>
            </a:extLst>
          </p:cNvPr>
          <p:cNvSpPr/>
          <p:nvPr/>
        </p:nvSpPr>
        <p:spPr>
          <a:xfrm>
            <a:off x="1307592" y="3977639"/>
            <a:ext cx="9784080" cy="822960"/>
          </a:xfrm>
          <a:prstGeom prst="rect">
            <a:avLst/>
          </a:prstGeom>
          <a:noFill/>
          <a:ln/>
        </p:spPr>
        <p:txBody>
          <a:bodyPr wrap="square" lIns="191" tIns="191" rIns="191" bIns="191" rtlCol="0" anchor="t"/>
          <a:lstStyle/>
          <a:p>
            <a:pPr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2400" b="1" dirty="0">
                <a:solidFill>
                  <a:srgbClr val="003C71"/>
                </a:solidFill>
                <a:latin typeface="Aptos Display"/>
                <a:ea typeface="Aptos Display"/>
                <a:cs typeface="Aptos Display"/>
              </a:rPr>
              <a:t>TiPS™ A Controlled, End-to-End Payment Process:</a:t>
            </a:r>
          </a:p>
        </p:txBody>
      </p:sp>
      <p:sp>
        <p:nvSpPr>
          <p:cNvPr id="21" name="Text 9">
            <a:extLst>
              <a:ext uri="{FF2B5EF4-FFF2-40B4-BE49-F238E27FC236}">
                <a16:creationId xmlns:a16="http://schemas.microsoft.com/office/drawing/2014/main" id="{AC980052-CB61-6CB5-EA26-81881F4FE8D6}"/>
              </a:ext>
            </a:extLst>
          </p:cNvPr>
          <p:cNvSpPr/>
          <p:nvPr/>
        </p:nvSpPr>
        <p:spPr>
          <a:xfrm>
            <a:off x="1371600" y="4892040"/>
            <a:ext cx="9692640" cy="33375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/>
          <a:lstStyle/>
          <a:p>
            <a:pPr marL="292608" indent="-292608">
              <a:spcAft>
                <a:spcPts val="700"/>
              </a:spcAft>
              <a:buClr>
                <a:srgbClr val="003C71"/>
              </a:buClr>
              <a:buFont typeface="Arial"/>
              <a:buChar char="•"/>
            </a:pPr>
            <a:r>
              <a:rPr lang="en-US" sz="1950" dirty="0">
                <a:solidFill>
                  <a:srgbClr val="374151"/>
                </a:solidFill>
                <a:latin typeface="Aptos"/>
                <a:ea typeface="Aptos"/>
                <a:cs typeface="Aptos"/>
              </a:rPr>
              <a:t>Consolidate 100s of invoices into 1-4 clean funding requests</a:t>
            </a:r>
          </a:p>
          <a:p>
            <a:pPr marL="292608" indent="-292608">
              <a:spcAft>
                <a:spcPts val="700"/>
              </a:spcAft>
              <a:buClr>
                <a:srgbClr val="003C71"/>
              </a:buClr>
              <a:buFont typeface="Arial"/>
              <a:buChar char="•"/>
            </a:pPr>
            <a:r>
              <a:rPr lang="en-US" sz="1950" dirty="0">
                <a:solidFill>
                  <a:srgbClr val="374151"/>
                </a:solidFill>
                <a:latin typeface="Aptos"/>
                <a:ea typeface="Aptos"/>
                <a:cs typeface="Aptos"/>
              </a:rPr>
              <a:t>Automated audit and validation before payment</a:t>
            </a:r>
          </a:p>
          <a:p>
            <a:pPr marL="292608" indent="-292608">
              <a:spcAft>
                <a:spcPts val="700"/>
              </a:spcAft>
              <a:buClr>
                <a:srgbClr val="003C71"/>
              </a:buClr>
              <a:buFont typeface="Arial"/>
              <a:buChar char="•"/>
            </a:pPr>
            <a:r>
              <a:rPr lang="en-US" sz="1950" dirty="0">
                <a:solidFill>
                  <a:srgbClr val="374151"/>
                </a:solidFill>
                <a:latin typeface="Aptos"/>
                <a:ea typeface="Aptos"/>
                <a:cs typeface="Aptos"/>
              </a:rPr>
              <a:t>All invoice types handled (freight, repair, lease, tax, assessorial)</a:t>
            </a:r>
          </a:p>
          <a:p>
            <a:pPr marL="292608" indent="-292608">
              <a:spcAft>
                <a:spcPts val="700"/>
              </a:spcAft>
              <a:buClr>
                <a:srgbClr val="003C71"/>
              </a:buClr>
              <a:buFont typeface="Arial"/>
              <a:buChar char="•"/>
            </a:pPr>
            <a:r>
              <a:rPr lang="en-US" sz="1950" dirty="0">
                <a:solidFill>
                  <a:srgbClr val="374151"/>
                </a:solidFill>
                <a:latin typeface="Aptos"/>
                <a:ea typeface="Aptos"/>
                <a:cs typeface="Aptos"/>
              </a:rPr>
              <a:t>Exceptions and disputes fully managed</a:t>
            </a:r>
          </a:p>
          <a:p>
            <a:pPr marL="292608" indent="-292608">
              <a:spcAft>
                <a:spcPts val="700"/>
              </a:spcAft>
              <a:buClr>
                <a:srgbClr val="003C71"/>
              </a:buClr>
              <a:buFont typeface="Arial"/>
              <a:buChar char="•"/>
            </a:pPr>
            <a:r>
              <a:rPr lang="en-US" sz="1950" dirty="0">
                <a:solidFill>
                  <a:srgbClr val="374151"/>
                </a:solidFill>
                <a:latin typeface="Aptos"/>
                <a:ea typeface="Aptos"/>
                <a:cs typeface="Aptos"/>
              </a:rPr>
              <a:t>Guarantee on-time payments with full remittance transparency</a:t>
            </a:r>
          </a:p>
          <a:p>
            <a:pPr marL="292608" indent="-292608">
              <a:spcAft>
                <a:spcPts val="700"/>
              </a:spcAft>
              <a:buClr>
                <a:srgbClr val="003C71"/>
              </a:buClr>
              <a:buFont typeface="Arial"/>
              <a:buChar char="•"/>
            </a:pPr>
            <a:r>
              <a:rPr lang="en-US" sz="1950" dirty="0">
                <a:solidFill>
                  <a:srgbClr val="374151"/>
                </a:solidFill>
                <a:latin typeface="Aptos"/>
                <a:ea typeface="Aptos"/>
                <a:cs typeface="Aptos"/>
              </a:rPr>
              <a:t>Seamlessly integrate with your ERP (SAP, Oracle, MS, etc.)</a:t>
            </a:r>
          </a:p>
          <a:p>
            <a:pPr marL="292608" indent="-292608">
              <a:spcAft>
                <a:spcPts val="700"/>
              </a:spcAft>
              <a:buClr>
                <a:srgbClr val="003C71"/>
              </a:buClr>
              <a:buFont typeface="Arial"/>
              <a:buChar char="•"/>
            </a:pPr>
            <a:r>
              <a:rPr lang="en-US" sz="1950" dirty="0">
                <a:solidFill>
                  <a:srgbClr val="374151"/>
                </a:solidFill>
                <a:latin typeface="Aptos"/>
                <a:ea typeface="Aptos"/>
                <a:cs typeface="Aptos"/>
              </a:rPr>
              <a:t>Payments in international currencies</a:t>
            </a:r>
          </a:p>
          <a:p>
            <a:pPr marL="292608" indent="-292608">
              <a:spcAft>
                <a:spcPts val="700"/>
              </a:spcAft>
              <a:buClr>
                <a:srgbClr val="003C71"/>
              </a:buClr>
              <a:buFont typeface="Arial"/>
              <a:buChar char="•"/>
            </a:pPr>
            <a:r>
              <a:rPr lang="en-US" sz="1950" dirty="0">
                <a:solidFill>
                  <a:srgbClr val="374151"/>
                </a:solidFill>
                <a:latin typeface="Aptos"/>
                <a:ea typeface="Aptos"/>
                <a:cs typeface="Aptos"/>
              </a:rPr>
              <a:t>Supported by payor and supplier portals that eliminate inbound noise</a:t>
            </a:r>
          </a:p>
        </p:txBody>
      </p:sp>
      <p:sp>
        <p:nvSpPr>
          <p:cNvPr id="23" name="Text 13">
            <a:extLst>
              <a:ext uri="{FF2B5EF4-FFF2-40B4-BE49-F238E27FC236}">
                <a16:creationId xmlns:a16="http://schemas.microsoft.com/office/drawing/2014/main" id="{38950D97-607B-5F5A-9334-987828DEB8F0}"/>
              </a:ext>
            </a:extLst>
          </p:cNvPr>
          <p:cNvSpPr/>
          <p:nvPr/>
        </p:nvSpPr>
        <p:spPr>
          <a:xfrm>
            <a:off x="12362688" y="4023360"/>
            <a:ext cx="4590288" cy="411480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>
              <a:lnSpc>
                <a:spcPct val="110000"/>
              </a:lnSpc>
              <a:spcAft>
                <a:spcPts val="0"/>
              </a:spcAft>
              <a:buNone/>
            </a:pPr>
            <a:r>
              <a:rPr lang="en-US" sz="3200" b="1" i="1" dirty="0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“You don’t process rail invoices – you control rail spend”</a:t>
            </a:r>
          </a:p>
        </p:txBody>
      </p:sp>
      <p:sp>
        <p:nvSpPr>
          <p:cNvPr id="25" name="Shape 10">
            <a:extLst>
              <a:ext uri="{FF2B5EF4-FFF2-40B4-BE49-F238E27FC236}">
                <a16:creationId xmlns:a16="http://schemas.microsoft.com/office/drawing/2014/main" id="{8DA26C47-CB85-7082-CB12-D15D94A98757}"/>
              </a:ext>
            </a:extLst>
          </p:cNvPr>
          <p:cNvSpPr/>
          <p:nvPr/>
        </p:nvSpPr>
        <p:spPr>
          <a:xfrm>
            <a:off x="886968" y="8476488"/>
            <a:ext cx="10607040" cy="301752"/>
          </a:xfrm>
          <a:prstGeom prst="rect">
            <a:avLst/>
          </a:prstGeom>
          <a:solidFill>
            <a:srgbClr val="003C7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 sz="2700"/>
          </a:p>
        </p:txBody>
      </p:sp>
      <p:sp>
        <p:nvSpPr>
          <p:cNvPr id="26" name="Shape 14">
            <a:extLst>
              <a:ext uri="{FF2B5EF4-FFF2-40B4-BE49-F238E27FC236}">
                <a16:creationId xmlns:a16="http://schemas.microsoft.com/office/drawing/2014/main" id="{0663BA7E-7923-777C-5EB7-312A1EB3DD9D}"/>
              </a:ext>
            </a:extLst>
          </p:cNvPr>
          <p:cNvSpPr/>
          <p:nvPr/>
        </p:nvSpPr>
        <p:spPr>
          <a:xfrm>
            <a:off x="11905488" y="8476488"/>
            <a:ext cx="5504688" cy="301752"/>
          </a:xfrm>
          <a:prstGeom prst="rect">
            <a:avLst/>
          </a:prstGeom>
          <a:solidFill>
            <a:srgbClr val="7F7F7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 sz="2700"/>
          </a:p>
        </p:txBody>
      </p:sp>
    </p:spTree>
    <p:extLst>
      <p:ext uri="{BB962C8B-B14F-4D97-AF65-F5344CB8AC3E}">
        <p14:creationId xmlns:p14="http://schemas.microsoft.com/office/powerpoint/2010/main" val="37047027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DDEEAB-AC05-4283-F0BC-053DBA8ED1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3011477D-FA93-ABCB-B702-D5FBEF969425}"/>
              </a:ext>
            </a:extLst>
          </p:cNvPr>
          <p:cNvSpPr/>
          <p:nvPr/>
        </p:nvSpPr>
        <p:spPr>
          <a:xfrm>
            <a:off x="1" y="0"/>
            <a:ext cx="15011399" cy="987552"/>
          </a:xfrm>
          <a:prstGeom prst="rect">
            <a:avLst/>
          </a:prstGeom>
          <a:solidFill>
            <a:srgbClr val="003C7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 sz="2700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071884D2-C9EC-4250-240D-8DCC44E4D82B}"/>
              </a:ext>
            </a:extLst>
          </p:cNvPr>
          <p:cNvSpPr/>
          <p:nvPr/>
        </p:nvSpPr>
        <p:spPr>
          <a:xfrm>
            <a:off x="0" y="987552"/>
            <a:ext cx="246888" cy="9299448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 sz="270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89F28E66-D4B6-C76A-7116-022ECA3AAE3B}"/>
              </a:ext>
            </a:extLst>
          </p:cNvPr>
          <p:cNvSpPr/>
          <p:nvPr/>
        </p:nvSpPr>
        <p:spPr>
          <a:xfrm>
            <a:off x="246888" y="987552"/>
            <a:ext cx="61722" cy="9299448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 sz="270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94AD0F8A-46B6-3B5C-BBB2-33D545CB7795}"/>
              </a:ext>
            </a:extLst>
          </p:cNvPr>
          <p:cNvSpPr/>
          <p:nvPr/>
        </p:nvSpPr>
        <p:spPr>
          <a:xfrm>
            <a:off x="891540" y="315468"/>
            <a:ext cx="91440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spcAft>
                <a:spcPts val="0"/>
              </a:spcAft>
              <a:buNone/>
            </a:pPr>
            <a:r>
              <a:rPr lang="en-US" sz="1275" b="1" dirty="0">
                <a:solidFill>
                  <a:srgbClr val="D8E3EF"/>
                </a:solidFill>
                <a:latin typeface="Aptos"/>
                <a:ea typeface="Aptos"/>
                <a:cs typeface="Aptos"/>
              </a:rPr>
              <a:t>TRANSPAY® INVOICE PAYMENT SERVICES – TiPS™</a:t>
            </a:r>
          </a:p>
        </p:txBody>
      </p:sp>
      <p:sp>
        <p:nvSpPr>
          <p:cNvPr id="17" name="Shape 15">
            <a:extLst>
              <a:ext uri="{FF2B5EF4-FFF2-40B4-BE49-F238E27FC236}">
                <a16:creationId xmlns:a16="http://schemas.microsoft.com/office/drawing/2014/main" id="{9DEA0578-7A04-DDB2-5274-40E6CA2924DE}"/>
              </a:ext>
            </a:extLst>
          </p:cNvPr>
          <p:cNvSpPr/>
          <p:nvPr/>
        </p:nvSpPr>
        <p:spPr>
          <a:xfrm>
            <a:off x="891540" y="9683496"/>
            <a:ext cx="16527780" cy="0"/>
          </a:xfrm>
          <a:prstGeom prst="line">
            <a:avLst/>
          </a:prstGeom>
          <a:noFill/>
          <a:ln w="9525">
            <a:solidFill>
              <a:srgbClr val="E6EAF0"/>
            </a:solidFill>
            <a:prstDash val="solid"/>
          </a:ln>
        </p:spPr>
        <p:txBody>
          <a:bodyPr/>
          <a:lstStyle/>
          <a:p>
            <a:endParaRPr lang="en-US" sz="2700"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3930845A-3872-6A8E-93C2-8A0115A11DBD}"/>
              </a:ext>
            </a:extLst>
          </p:cNvPr>
          <p:cNvSpPr/>
          <p:nvPr/>
        </p:nvSpPr>
        <p:spPr>
          <a:xfrm>
            <a:off x="16843248" y="9765792"/>
            <a:ext cx="6172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spcAft>
                <a:spcPts val="0"/>
              </a:spcAft>
              <a:buNone/>
            </a:pPr>
            <a:r>
              <a:rPr lang="en-US" sz="1275" b="1" dirty="0">
                <a:solidFill>
                  <a:srgbClr val="003C71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DB4CB64-BC98-F885-486C-125E9C5067A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5971659" y="93187"/>
            <a:ext cx="1616150" cy="864102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Text 28">
            <a:extLst>
              <a:ext uri="{FF2B5EF4-FFF2-40B4-BE49-F238E27FC236}">
                <a16:creationId xmlns:a16="http://schemas.microsoft.com/office/drawing/2014/main" id="{46E2FC29-22FA-DF1B-BCF2-6A6CD3CDFF9C}"/>
              </a:ext>
            </a:extLst>
          </p:cNvPr>
          <p:cNvSpPr/>
          <p:nvPr/>
        </p:nvSpPr>
        <p:spPr>
          <a:xfrm>
            <a:off x="891540" y="9834372"/>
            <a:ext cx="5897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00" dirty="0">
                <a:solidFill>
                  <a:srgbClr val="6B7280"/>
                </a:solidFill>
                <a:latin typeface="Aptos"/>
                <a:ea typeface="Aptos" pitchFamily="34" charset="-122"/>
                <a:cs typeface="Aptos" pitchFamily="34" charset="-120"/>
              </a:rPr>
              <a:t>©2026 RAILTRAC Technologies – All Rights Reserved </a:t>
            </a:r>
            <a:endParaRPr lang="en-US" sz="27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2F63CE5-0AAB-59B7-1429-49A73A0D70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41551" y="9732881"/>
            <a:ext cx="2210307" cy="42965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Shape 7">
            <a:extLst>
              <a:ext uri="{FF2B5EF4-FFF2-40B4-BE49-F238E27FC236}">
                <a16:creationId xmlns:a16="http://schemas.microsoft.com/office/drawing/2014/main" id="{AC79C589-42A7-B504-3C43-CBBE40B08D8F}"/>
              </a:ext>
            </a:extLst>
          </p:cNvPr>
          <p:cNvSpPr/>
          <p:nvPr/>
        </p:nvSpPr>
        <p:spPr>
          <a:xfrm>
            <a:off x="11356848" y="3017520"/>
            <a:ext cx="6053327" cy="5760720"/>
          </a:xfrm>
          <a:prstGeom prst="roundRect">
            <a:avLst>
              <a:gd name="adj" fmla="val 2254"/>
            </a:avLst>
          </a:prstGeom>
          <a:solidFill>
            <a:srgbClr val="F2F5F8"/>
          </a:solidFill>
          <a:ln w="10160">
            <a:solidFill>
              <a:srgbClr val="E2E8F0"/>
            </a:solidFill>
            <a:prstDash val="solid"/>
          </a:ln>
          <a:effectLst>
            <a:outerShdw blurRad="25400" dist="1270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 sz="2700"/>
          </a:p>
        </p:txBody>
      </p:sp>
      <p:sp>
        <p:nvSpPr>
          <p:cNvPr id="10" name="Text 4">
            <a:extLst>
              <a:ext uri="{FF2B5EF4-FFF2-40B4-BE49-F238E27FC236}">
                <a16:creationId xmlns:a16="http://schemas.microsoft.com/office/drawing/2014/main" id="{0E3FD236-7B5D-6214-64A6-5FC848DC9DB3}"/>
              </a:ext>
            </a:extLst>
          </p:cNvPr>
          <p:cNvSpPr/>
          <p:nvPr/>
        </p:nvSpPr>
        <p:spPr>
          <a:xfrm>
            <a:off x="891540" y="1536192"/>
            <a:ext cx="16002000" cy="822960"/>
          </a:xfrm>
          <a:prstGeom prst="rect">
            <a:avLst/>
          </a:prstGeom>
          <a:noFill/>
          <a:ln/>
        </p:spPr>
        <p:txBody>
          <a:bodyPr wrap="square" lIns="191" tIns="191" rIns="191" bIns="191" rtlCol="0" anchor="ctr"/>
          <a:lstStyle/>
          <a:p>
            <a:pPr>
              <a:spcAft>
                <a:spcPts val="0"/>
              </a:spcAft>
              <a:buNone/>
            </a:pPr>
            <a:r>
              <a:rPr lang="en-US" sz="4200" b="1" dirty="0">
                <a:solidFill>
                  <a:srgbClr val="003C71"/>
                </a:solidFill>
                <a:latin typeface="Aptos Display"/>
                <a:ea typeface="Aptos Display"/>
                <a:cs typeface="Aptos Display"/>
              </a:rPr>
              <a:t>Controls &amp; Security</a:t>
            </a:r>
          </a:p>
        </p:txBody>
      </p:sp>
      <p:sp>
        <p:nvSpPr>
          <p:cNvPr id="13" name="Shape 5">
            <a:extLst>
              <a:ext uri="{FF2B5EF4-FFF2-40B4-BE49-F238E27FC236}">
                <a16:creationId xmlns:a16="http://schemas.microsoft.com/office/drawing/2014/main" id="{C756643E-003A-C018-18BB-59C3A750B17E}"/>
              </a:ext>
            </a:extLst>
          </p:cNvPr>
          <p:cNvSpPr/>
          <p:nvPr/>
        </p:nvSpPr>
        <p:spPr>
          <a:xfrm>
            <a:off x="891540" y="2496312"/>
            <a:ext cx="2743200" cy="0"/>
          </a:xfrm>
          <a:prstGeom prst="line">
            <a:avLst/>
          </a:prstGeom>
          <a:noFill/>
          <a:ln w="29210">
            <a:solidFill>
              <a:srgbClr val="500000"/>
            </a:solidFill>
            <a:prstDash val="solid"/>
          </a:ln>
        </p:spPr>
        <p:txBody>
          <a:bodyPr/>
          <a:lstStyle/>
          <a:p>
            <a:endParaRPr lang="en-US" sz="2700"/>
          </a:p>
        </p:txBody>
      </p:sp>
      <p:sp>
        <p:nvSpPr>
          <p:cNvPr id="18" name="Shape 7">
            <a:extLst>
              <a:ext uri="{FF2B5EF4-FFF2-40B4-BE49-F238E27FC236}">
                <a16:creationId xmlns:a16="http://schemas.microsoft.com/office/drawing/2014/main" id="{DEDF1423-2B6B-EC4B-2741-38890741E0DA}"/>
              </a:ext>
            </a:extLst>
          </p:cNvPr>
          <p:cNvSpPr/>
          <p:nvPr/>
        </p:nvSpPr>
        <p:spPr>
          <a:xfrm>
            <a:off x="886968" y="3017520"/>
            <a:ext cx="10058400" cy="5760720"/>
          </a:xfrm>
          <a:prstGeom prst="roundRect">
            <a:avLst>
              <a:gd name="adj" fmla="val 2254"/>
            </a:avLst>
          </a:prstGeom>
          <a:solidFill>
            <a:srgbClr val="FFFFFF"/>
          </a:solidFill>
          <a:ln w="10160">
            <a:solidFill>
              <a:srgbClr val="E2E8F0"/>
            </a:solidFill>
            <a:prstDash val="solid"/>
          </a:ln>
          <a:effectLst>
            <a:outerShdw blurRad="25400" dist="1270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 sz="2700"/>
          </a:p>
        </p:txBody>
      </p:sp>
      <p:sp>
        <p:nvSpPr>
          <p:cNvPr id="20" name="Text 8">
            <a:extLst>
              <a:ext uri="{FF2B5EF4-FFF2-40B4-BE49-F238E27FC236}">
                <a16:creationId xmlns:a16="http://schemas.microsoft.com/office/drawing/2014/main" id="{856B74F7-7D3C-8B08-2CF7-CF3245EA7C26}"/>
              </a:ext>
            </a:extLst>
          </p:cNvPr>
          <p:cNvSpPr/>
          <p:nvPr/>
        </p:nvSpPr>
        <p:spPr>
          <a:xfrm>
            <a:off x="1307592" y="3337560"/>
            <a:ext cx="9235440" cy="822960"/>
          </a:xfrm>
          <a:prstGeom prst="rect">
            <a:avLst/>
          </a:prstGeom>
          <a:noFill/>
          <a:ln/>
        </p:spPr>
        <p:txBody>
          <a:bodyPr wrap="square" lIns="191" tIns="191" rIns="191" bIns="191" rtlCol="0" anchor="t"/>
          <a:lstStyle/>
          <a:p>
            <a:pPr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2400" b="1" dirty="0">
                <a:solidFill>
                  <a:srgbClr val="003C71"/>
                </a:solidFill>
                <a:latin typeface="Aptos Display"/>
                <a:ea typeface="Aptos Display"/>
                <a:cs typeface="Aptos Display"/>
              </a:rPr>
              <a:t>Enterprise-Grade Controls Built for High – Value Rail Spend:</a:t>
            </a:r>
          </a:p>
        </p:txBody>
      </p:sp>
      <p:sp>
        <p:nvSpPr>
          <p:cNvPr id="21" name="Text 9">
            <a:extLst>
              <a:ext uri="{FF2B5EF4-FFF2-40B4-BE49-F238E27FC236}">
                <a16:creationId xmlns:a16="http://schemas.microsoft.com/office/drawing/2014/main" id="{AC980052-CB61-6CB5-EA26-81881F4FE8D6}"/>
              </a:ext>
            </a:extLst>
          </p:cNvPr>
          <p:cNvSpPr/>
          <p:nvPr/>
        </p:nvSpPr>
        <p:spPr>
          <a:xfrm>
            <a:off x="1371600" y="4617720"/>
            <a:ext cx="9144000" cy="3611879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/>
          <a:lstStyle/>
          <a:p>
            <a:pPr marL="292608" indent="-292608">
              <a:spcAft>
                <a:spcPts val="1400"/>
              </a:spcAft>
              <a:buClr>
                <a:srgbClr val="003C71"/>
              </a:buClr>
              <a:buFont typeface="Arial"/>
              <a:buChar char="•"/>
            </a:pPr>
            <a:r>
              <a:rPr lang="en-US" sz="2200" dirty="0">
                <a:solidFill>
                  <a:srgbClr val="374151"/>
                </a:solidFill>
                <a:latin typeface="Aptos"/>
                <a:ea typeface="Aptos"/>
                <a:cs typeface="Aptos"/>
              </a:rPr>
              <a:t>Segregation of duties + dual approvals</a:t>
            </a:r>
          </a:p>
          <a:p>
            <a:pPr marL="292608" indent="-292608">
              <a:spcAft>
                <a:spcPts val="1400"/>
              </a:spcAft>
              <a:buClr>
                <a:srgbClr val="003C71"/>
              </a:buClr>
              <a:buFont typeface="Arial"/>
              <a:buChar char="•"/>
            </a:pPr>
            <a:r>
              <a:rPr lang="en-US" sz="2200" dirty="0">
                <a:solidFill>
                  <a:srgbClr val="374151"/>
                </a:solidFill>
                <a:latin typeface="Aptos"/>
                <a:ea typeface="Aptos"/>
                <a:cs typeface="Aptos"/>
              </a:rPr>
              <a:t>Independent systems for rates, audit and payments</a:t>
            </a:r>
          </a:p>
          <a:p>
            <a:pPr marL="292608" indent="-292608">
              <a:spcAft>
                <a:spcPts val="1400"/>
              </a:spcAft>
              <a:buClr>
                <a:srgbClr val="003C71"/>
              </a:buClr>
              <a:buFont typeface="Arial"/>
              <a:buChar char="•"/>
            </a:pPr>
            <a:r>
              <a:rPr lang="en-US" sz="2200" dirty="0">
                <a:solidFill>
                  <a:srgbClr val="374151"/>
                </a:solidFill>
                <a:latin typeface="Aptos"/>
                <a:ea typeface="Aptos"/>
                <a:cs typeface="Aptos"/>
              </a:rPr>
              <a:t>No comingling of funds (dedicated accounts)</a:t>
            </a:r>
          </a:p>
          <a:p>
            <a:pPr marL="292608" indent="-292608">
              <a:spcAft>
                <a:spcPts val="1400"/>
              </a:spcAft>
              <a:buClr>
                <a:srgbClr val="003C71"/>
              </a:buClr>
              <a:buFont typeface="Arial"/>
              <a:buChar char="•"/>
            </a:pPr>
            <a:r>
              <a:rPr lang="en-US" sz="2200" dirty="0">
                <a:solidFill>
                  <a:srgbClr val="374151"/>
                </a:solidFill>
                <a:latin typeface="Aptos"/>
                <a:ea typeface="Aptos"/>
                <a:cs typeface="Aptos"/>
              </a:rPr>
              <a:t>Full audit trail on every transaction</a:t>
            </a:r>
          </a:p>
          <a:p>
            <a:pPr marL="292608" indent="-292608">
              <a:spcAft>
                <a:spcPts val="1400"/>
              </a:spcAft>
              <a:buClr>
                <a:srgbClr val="003C71"/>
              </a:buClr>
              <a:buFont typeface="Arial"/>
              <a:buChar char="•"/>
            </a:pPr>
            <a:r>
              <a:rPr lang="en-US" sz="2200" dirty="0">
                <a:solidFill>
                  <a:srgbClr val="374151"/>
                </a:solidFill>
                <a:latin typeface="Aptos"/>
                <a:ea typeface="Aptos"/>
                <a:cs typeface="Aptos"/>
              </a:rPr>
              <a:t>SOC 1 (Financial) &amp; SOC 2 Type II (Security) compliant</a:t>
            </a:r>
          </a:p>
          <a:p>
            <a:pPr marL="292608" indent="-292608">
              <a:spcAft>
                <a:spcPts val="1400"/>
              </a:spcAft>
              <a:buClr>
                <a:srgbClr val="003C71"/>
              </a:buClr>
              <a:buFont typeface="Arial"/>
              <a:buChar char="•"/>
            </a:pPr>
            <a:r>
              <a:rPr lang="en-US" sz="2200" dirty="0">
                <a:solidFill>
                  <a:srgbClr val="374151"/>
                </a:solidFill>
                <a:latin typeface="Aptos"/>
                <a:ea typeface="Aptos"/>
                <a:cs typeface="Aptos"/>
              </a:rPr>
              <a:t>Independent reconciliation and oversight</a:t>
            </a:r>
          </a:p>
        </p:txBody>
      </p:sp>
      <p:sp>
        <p:nvSpPr>
          <p:cNvPr id="23" name="Text 13">
            <a:extLst>
              <a:ext uri="{FF2B5EF4-FFF2-40B4-BE49-F238E27FC236}">
                <a16:creationId xmlns:a16="http://schemas.microsoft.com/office/drawing/2014/main" id="{38950D97-607B-5F5A-9334-987828DEB8F0}"/>
              </a:ext>
            </a:extLst>
          </p:cNvPr>
          <p:cNvSpPr/>
          <p:nvPr/>
        </p:nvSpPr>
        <p:spPr>
          <a:xfrm>
            <a:off x="11814048" y="3383279"/>
            <a:ext cx="5138927" cy="4754879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ctr"/>
          <a:lstStyle/>
          <a:p>
            <a:pPr>
              <a:lnSpc>
                <a:spcPct val="110000"/>
              </a:lnSpc>
              <a:spcAft>
                <a:spcPts val="0"/>
              </a:spcAft>
              <a:buNone/>
            </a:pPr>
            <a:r>
              <a:rPr lang="en-US" sz="3200" b="1" i="1" dirty="0">
                <a:solidFill>
                  <a:srgbClr val="500000"/>
                </a:solidFill>
                <a:latin typeface="Aptos Display"/>
                <a:ea typeface="Aptos Display"/>
                <a:cs typeface="Aptos Display"/>
              </a:rPr>
              <a:t>“Every dollar is validated, approved and traceable”</a:t>
            </a:r>
          </a:p>
        </p:txBody>
      </p:sp>
      <p:sp>
        <p:nvSpPr>
          <p:cNvPr id="25" name="Shape 10">
            <a:extLst>
              <a:ext uri="{FF2B5EF4-FFF2-40B4-BE49-F238E27FC236}">
                <a16:creationId xmlns:a16="http://schemas.microsoft.com/office/drawing/2014/main" id="{8DA26C47-CB85-7082-CB12-D15D94A98757}"/>
              </a:ext>
            </a:extLst>
          </p:cNvPr>
          <p:cNvSpPr/>
          <p:nvPr/>
        </p:nvSpPr>
        <p:spPr>
          <a:xfrm>
            <a:off x="886968" y="8476488"/>
            <a:ext cx="10058400" cy="301752"/>
          </a:xfrm>
          <a:prstGeom prst="rect">
            <a:avLst/>
          </a:prstGeom>
          <a:solidFill>
            <a:srgbClr val="003C7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 sz="2700"/>
          </a:p>
        </p:txBody>
      </p:sp>
      <p:sp>
        <p:nvSpPr>
          <p:cNvPr id="26" name="Shape 14">
            <a:extLst>
              <a:ext uri="{FF2B5EF4-FFF2-40B4-BE49-F238E27FC236}">
                <a16:creationId xmlns:a16="http://schemas.microsoft.com/office/drawing/2014/main" id="{0663BA7E-7923-777C-5EB7-312A1EB3DD9D}"/>
              </a:ext>
            </a:extLst>
          </p:cNvPr>
          <p:cNvSpPr/>
          <p:nvPr/>
        </p:nvSpPr>
        <p:spPr>
          <a:xfrm>
            <a:off x="11356848" y="8476488"/>
            <a:ext cx="6053327" cy="301752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 sz="2700"/>
          </a:p>
        </p:txBody>
      </p:sp>
    </p:spTree>
    <p:extLst>
      <p:ext uri="{BB962C8B-B14F-4D97-AF65-F5344CB8AC3E}">
        <p14:creationId xmlns:p14="http://schemas.microsoft.com/office/powerpoint/2010/main" val="37047027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04218D-9F9C-A497-A9D5-CA533E4864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237B1BF9-13CC-1848-4E09-5877B7F8EEF0}"/>
              </a:ext>
            </a:extLst>
          </p:cNvPr>
          <p:cNvSpPr/>
          <p:nvPr/>
        </p:nvSpPr>
        <p:spPr>
          <a:xfrm>
            <a:off x="1" y="0"/>
            <a:ext cx="18287543" cy="102870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 sz="2700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01DAE1C2-B4FA-9B21-B5C0-73690FB16B2A}"/>
              </a:ext>
            </a:extLst>
          </p:cNvPr>
          <p:cNvSpPr/>
          <p:nvPr/>
        </p:nvSpPr>
        <p:spPr>
          <a:xfrm>
            <a:off x="0" y="0"/>
            <a:ext cx="4320540" cy="10287000"/>
          </a:xfrm>
          <a:prstGeom prst="rect">
            <a:avLst/>
          </a:prstGeom>
          <a:solidFill>
            <a:srgbClr val="003C71"/>
          </a:solidFill>
          <a:ln w="12700">
            <a:solidFill>
              <a:srgbClr val="A41E22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 sz="270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92208010-5DD5-BEED-03A9-0DCA57B8531F}"/>
              </a:ext>
            </a:extLst>
          </p:cNvPr>
          <p:cNvSpPr/>
          <p:nvPr/>
        </p:nvSpPr>
        <p:spPr>
          <a:xfrm>
            <a:off x="4320540" y="0"/>
            <a:ext cx="219456" cy="10287000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 sz="2700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2222321D-5B55-2304-6F1A-D558CACB721A}"/>
              </a:ext>
            </a:extLst>
          </p:cNvPr>
          <p:cNvSpPr/>
          <p:nvPr/>
        </p:nvSpPr>
        <p:spPr>
          <a:xfrm>
            <a:off x="4539996" y="0"/>
            <a:ext cx="61722" cy="10287000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 sz="270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580FF7EC-9229-53AF-8614-5AE368587548}"/>
              </a:ext>
            </a:extLst>
          </p:cNvPr>
          <p:cNvSpPr/>
          <p:nvPr/>
        </p:nvSpPr>
        <p:spPr>
          <a:xfrm>
            <a:off x="713232" y="1097280"/>
            <a:ext cx="3520440" cy="731520"/>
          </a:xfrm>
          <a:prstGeom prst="rect">
            <a:avLst/>
          </a:prstGeom>
          <a:noFill/>
          <a:ln/>
        </p:spPr>
        <p:txBody>
          <a:bodyPr wrap="square" lIns="191" tIns="191" rIns="191" bIns="191" rtlCol="0" anchor="t"/>
          <a:lstStyle/>
          <a:p>
            <a:pPr>
              <a:spcAft>
                <a:spcPts val="0"/>
              </a:spcAft>
              <a:buNone/>
            </a:pPr>
            <a:r>
              <a:rPr lang="en-US" sz="3200" b="1" dirty="0" err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TiPS</a:t>
            </a:r>
            <a:r>
              <a:rPr lang="en-US" sz="3200" b="1" dirty="0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™ Outcome</a:t>
            </a:r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46CECE3D-AAE6-D959-ED88-E3443BC98C0B}"/>
              </a:ext>
            </a:extLst>
          </p:cNvPr>
          <p:cNvSpPr/>
          <p:nvPr/>
        </p:nvSpPr>
        <p:spPr>
          <a:xfrm>
            <a:off x="713232" y="2103120"/>
            <a:ext cx="3200400" cy="146304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/>
          <a:lstStyle/>
          <a:p>
            <a:pPr>
              <a:lnSpc>
                <a:spcPct val="105000"/>
              </a:lnSpc>
              <a:spcAft>
                <a:spcPts val="0"/>
              </a:spcAft>
              <a:buNone/>
            </a:pPr>
            <a:r>
              <a:rPr lang="en-US" sz="2100" b="1" dirty="0">
                <a:solidFill>
                  <a:srgbClr val="C5A36A"/>
                </a:solidFill>
                <a:latin typeface="Aptos"/>
                <a:ea typeface="Aptos"/>
                <a:cs typeface="Aptos"/>
              </a:rPr>
              <a:t>What This Delivers for Rail Logistics &amp; Finance:</a:t>
            </a:r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201B5DFA-3B40-18CC-4847-131FEE33493A}"/>
              </a:ext>
            </a:extLst>
          </p:cNvPr>
          <p:cNvSpPr/>
          <p:nvPr/>
        </p:nvSpPr>
        <p:spPr>
          <a:xfrm>
            <a:off x="713232" y="5120640"/>
            <a:ext cx="3246120" cy="40233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/>
          <a:lstStyle/>
          <a:p>
            <a:pPr>
              <a:lnSpc>
                <a:spcPct val="105000"/>
              </a:lnSpc>
              <a:spcAft>
                <a:spcPts val="1000"/>
              </a:spcAft>
              <a:buNone/>
            </a:pPr>
            <a:r>
              <a:rPr lang="en-US" sz="1800" b="1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What Leading Shippers Are Doing Today:</a:t>
            </a:r>
          </a:p>
          <a:p>
            <a:pPr marL="292608" indent="-292608">
              <a:spcAft>
                <a:spcPts val="800"/>
              </a:spcAft>
              <a:buClr>
                <a:srgbClr val="C5A36A"/>
              </a:buClr>
              <a:buFont typeface="Arial"/>
              <a:buChar char="•"/>
            </a:pPr>
            <a:r>
              <a:rPr lang="en-US" sz="1600" dirty="0">
                <a:solidFill>
                  <a:srgbClr val="E7EEF7"/>
                </a:solidFill>
                <a:latin typeface="Aptos"/>
                <a:ea typeface="Aptos"/>
                <a:cs typeface="Aptos"/>
              </a:rPr>
              <a:t>Consolidated payment platforms</a:t>
            </a:r>
          </a:p>
          <a:p>
            <a:pPr marL="292608" indent="-292608">
              <a:spcAft>
                <a:spcPts val="800"/>
              </a:spcAft>
              <a:buClr>
                <a:srgbClr val="C5A36A"/>
              </a:buClr>
              <a:buFont typeface="Arial"/>
              <a:buChar char="•"/>
            </a:pPr>
            <a:r>
              <a:rPr lang="en-US" sz="1600" dirty="0">
                <a:solidFill>
                  <a:srgbClr val="E7EEF7"/>
                </a:solidFill>
                <a:latin typeface="Aptos"/>
                <a:ea typeface="Aptos"/>
                <a:cs typeface="Aptos"/>
              </a:rPr>
              <a:t>Automated invoice audit + validation</a:t>
            </a:r>
          </a:p>
          <a:p>
            <a:pPr marL="292608" indent="-292608">
              <a:spcAft>
                <a:spcPts val="800"/>
              </a:spcAft>
              <a:buClr>
                <a:srgbClr val="C5A36A"/>
              </a:buClr>
              <a:buFont typeface="Arial"/>
              <a:buChar char="•"/>
            </a:pPr>
            <a:r>
              <a:rPr lang="en-US" sz="1600" dirty="0">
                <a:solidFill>
                  <a:srgbClr val="E7EEF7"/>
                </a:solidFill>
                <a:latin typeface="Aptos"/>
                <a:ea typeface="Aptos"/>
                <a:cs typeface="Aptos"/>
              </a:rPr>
              <a:t>Centralized control of rail spend</a:t>
            </a:r>
          </a:p>
          <a:p>
            <a:pPr marL="292608" indent="-292608">
              <a:spcAft>
                <a:spcPts val="800"/>
              </a:spcAft>
              <a:buClr>
                <a:srgbClr val="C5A36A"/>
              </a:buClr>
              <a:buFont typeface="Arial"/>
              <a:buChar char="•"/>
            </a:pPr>
            <a:r>
              <a:rPr lang="en-US" sz="1600" dirty="0">
                <a:solidFill>
                  <a:srgbClr val="E7EEF7"/>
                </a:solidFill>
                <a:latin typeface="Aptos"/>
                <a:ea typeface="Aptos"/>
                <a:cs typeface="Aptos"/>
              </a:rPr>
              <a:t>Integrated operations + finance workflows</a:t>
            </a:r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A8BABD49-BE4C-05C8-F9C7-5BBDE8627FDB}"/>
              </a:ext>
            </a:extLst>
          </p:cNvPr>
          <p:cNvSpPr/>
          <p:nvPr/>
        </p:nvSpPr>
        <p:spPr>
          <a:xfrm>
            <a:off x="5280660" y="1463040"/>
            <a:ext cx="3497580" cy="6675120"/>
          </a:xfrm>
          <a:prstGeom prst="roundRect">
            <a:avLst>
              <a:gd name="adj" fmla="val 1961"/>
            </a:avLst>
          </a:prstGeom>
          <a:solidFill>
            <a:srgbClr val="FBFAF8"/>
          </a:solidFill>
          <a:ln w="11430">
            <a:solidFill>
              <a:srgbClr val="E3E8EF"/>
            </a:solidFill>
            <a:prstDash val="solid"/>
          </a:ln>
          <a:effectLst>
            <a:outerShdw blurRad="25400" dist="1270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 sz="2700"/>
          </a:p>
        </p:txBody>
      </p:sp>
      <p:sp>
        <p:nvSpPr>
          <p:cNvPr id="10" name="Shape 8">
            <a:extLst>
              <a:ext uri="{FF2B5EF4-FFF2-40B4-BE49-F238E27FC236}">
                <a16:creationId xmlns:a16="http://schemas.microsoft.com/office/drawing/2014/main" id="{38E38B26-AE17-4AE4-D3AB-90302FBA8261}"/>
              </a:ext>
            </a:extLst>
          </p:cNvPr>
          <p:cNvSpPr/>
          <p:nvPr/>
        </p:nvSpPr>
        <p:spPr>
          <a:xfrm>
            <a:off x="5623560" y="1783080"/>
            <a:ext cx="795528" cy="795528"/>
          </a:xfrm>
          <a:prstGeom prst="ellipse">
            <a:avLst/>
          </a:prstGeom>
          <a:solidFill>
            <a:srgbClr val="003C7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 sz="270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DB8B9A11-CDFF-334A-B7BD-D3DE9B07CA5A}"/>
              </a:ext>
            </a:extLst>
          </p:cNvPr>
          <p:cNvSpPr/>
          <p:nvPr/>
        </p:nvSpPr>
        <p:spPr>
          <a:xfrm>
            <a:off x="5623560" y="2011680"/>
            <a:ext cx="795528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3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1350" dirty="0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0C355326-2544-A79C-8025-84AA47DF2D67}"/>
              </a:ext>
            </a:extLst>
          </p:cNvPr>
          <p:cNvSpPr/>
          <p:nvPr/>
        </p:nvSpPr>
        <p:spPr>
          <a:xfrm>
            <a:off x="5623560" y="2834640"/>
            <a:ext cx="2811780" cy="1005840"/>
          </a:xfrm>
          <a:prstGeom prst="rect">
            <a:avLst/>
          </a:prstGeom>
          <a:noFill/>
          <a:ln/>
        </p:spPr>
        <p:txBody>
          <a:bodyPr wrap="square" lIns="191" tIns="191" rIns="191" bIns="191" rtlCol="0" anchor="b"/>
          <a:lstStyle/>
          <a:p>
            <a:pPr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2600" b="1" dirty="0">
                <a:solidFill>
                  <a:srgbClr val="500000"/>
                </a:solidFill>
                <a:latin typeface="Aptos Display"/>
                <a:ea typeface="Aptos Display"/>
                <a:cs typeface="Aptos Display"/>
              </a:rPr>
              <a:t>Cost Control</a:t>
            </a:r>
          </a:p>
        </p:txBody>
      </p:sp>
      <p:sp>
        <p:nvSpPr>
          <p:cNvPr id="13" name="Shape 11">
            <a:extLst>
              <a:ext uri="{FF2B5EF4-FFF2-40B4-BE49-F238E27FC236}">
                <a16:creationId xmlns:a16="http://schemas.microsoft.com/office/drawing/2014/main" id="{94DF1D64-C663-1BDC-CAEF-3A0955F22C76}"/>
              </a:ext>
            </a:extLst>
          </p:cNvPr>
          <p:cNvSpPr/>
          <p:nvPr/>
        </p:nvSpPr>
        <p:spPr>
          <a:xfrm>
            <a:off x="5623560" y="4069080"/>
            <a:ext cx="1920240" cy="0"/>
          </a:xfrm>
          <a:prstGeom prst="line">
            <a:avLst/>
          </a:prstGeom>
          <a:noFill/>
          <a:ln w="15240">
            <a:solidFill>
              <a:schemeClr val="bg1">
                <a:lumMod val="75000"/>
              </a:schemeClr>
            </a:solidFill>
            <a:prstDash val="solid"/>
          </a:ln>
        </p:spPr>
        <p:txBody>
          <a:bodyPr/>
          <a:lstStyle/>
          <a:p>
            <a:endParaRPr lang="en-US" sz="2700"/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095C5B80-B7E7-D492-EB70-C8EA7A631566}"/>
              </a:ext>
            </a:extLst>
          </p:cNvPr>
          <p:cNvSpPr/>
          <p:nvPr/>
        </p:nvSpPr>
        <p:spPr>
          <a:xfrm>
            <a:off x="5623560" y="4389120"/>
            <a:ext cx="2880360" cy="3566160"/>
          </a:xfrm>
          <a:prstGeom prst="rect">
            <a:avLst/>
          </a:prstGeom>
          <a:noFill/>
          <a:ln/>
        </p:spPr>
        <p:txBody>
          <a:bodyPr wrap="square" lIns="572" tIns="572" rIns="572" bIns="572" rtlCol="0" anchor="t"/>
          <a:lstStyle/>
          <a:p>
            <a:pPr marL="292608" indent="-292608">
              <a:spcAft>
                <a:spcPts val="1200"/>
              </a:spcAft>
              <a:buClr>
                <a:srgbClr val="003C71"/>
              </a:buClr>
              <a:buFont typeface="Arial"/>
              <a:buChar char="•"/>
            </a:pPr>
            <a:r>
              <a:rPr lang="en-US" sz="1800" dirty="0">
                <a:solidFill>
                  <a:srgbClr val="374151"/>
                </a:solidFill>
                <a:latin typeface="Aptos"/>
                <a:ea typeface="Aptos"/>
                <a:cs typeface="Aptos"/>
              </a:rPr>
              <a:t>Reduced invoice volume and manual workload</a:t>
            </a:r>
          </a:p>
          <a:p>
            <a:pPr marL="292608" indent="-292608">
              <a:spcAft>
                <a:spcPts val="1200"/>
              </a:spcAft>
              <a:buClr>
                <a:srgbClr val="003C71"/>
              </a:buClr>
              <a:buFont typeface="Arial"/>
              <a:buChar char="•"/>
            </a:pPr>
            <a:r>
              <a:rPr lang="en-US" sz="1800" dirty="0">
                <a:solidFill>
                  <a:srgbClr val="374151"/>
                </a:solidFill>
                <a:latin typeface="Aptos"/>
                <a:ea typeface="Aptos"/>
                <a:cs typeface="Aptos"/>
              </a:rPr>
              <a:t>Fewer errors, disputes and overpayments</a:t>
            </a:r>
          </a:p>
          <a:p>
            <a:pPr marL="292608" indent="-292608">
              <a:spcAft>
                <a:spcPts val="1200"/>
              </a:spcAft>
              <a:buClr>
                <a:srgbClr val="003C71"/>
              </a:buClr>
              <a:buFont typeface="Arial"/>
              <a:buChar char="•"/>
            </a:pPr>
            <a:r>
              <a:rPr lang="en-US" sz="1800" dirty="0">
                <a:solidFill>
                  <a:srgbClr val="374151"/>
                </a:solidFill>
                <a:latin typeface="Aptos"/>
                <a:ea typeface="Aptos"/>
                <a:cs typeface="Aptos"/>
              </a:rPr>
              <a:t>Faster reconciliation and financial close</a:t>
            </a:r>
          </a:p>
        </p:txBody>
      </p:sp>
      <p:sp>
        <p:nvSpPr>
          <p:cNvPr id="16" name="Shape 14">
            <a:extLst>
              <a:ext uri="{FF2B5EF4-FFF2-40B4-BE49-F238E27FC236}">
                <a16:creationId xmlns:a16="http://schemas.microsoft.com/office/drawing/2014/main" id="{E6C8225F-73DF-39E6-91F8-9498D40D6187}"/>
              </a:ext>
            </a:extLst>
          </p:cNvPr>
          <p:cNvSpPr/>
          <p:nvPr/>
        </p:nvSpPr>
        <p:spPr>
          <a:xfrm>
            <a:off x="9326880" y="1463040"/>
            <a:ext cx="3497580" cy="6675120"/>
          </a:xfrm>
          <a:prstGeom prst="roundRect">
            <a:avLst>
              <a:gd name="adj" fmla="val 1961"/>
            </a:avLst>
          </a:prstGeom>
          <a:solidFill>
            <a:srgbClr val="F2F5F8"/>
          </a:solidFill>
          <a:ln w="11430">
            <a:solidFill>
              <a:srgbClr val="E3E8EF"/>
            </a:solidFill>
            <a:prstDash val="solid"/>
          </a:ln>
          <a:effectLst>
            <a:outerShdw blurRad="25400" dist="1270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 sz="2700"/>
          </a:p>
        </p:txBody>
      </p:sp>
      <p:sp>
        <p:nvSpPr>
          <p:cNvPr id="17" name="Shape 15">
            <a:extLst>
              <a:ext uri="{FF2B5EF4-FFF2-40B4-BE49-F238E27FC236}">
                <a16:creationId xmlns:a16="http://schemas.microsoft.com/office/drawing/2014/main" id="{389A4896-D04A-0BDF-9238-6A7B436702A8}"/>
              </a:ext>
            </a:extLst>
          </p:cNvPr>
          <p:cNvSpPr/>
          <p:nvPr/>
        </p:nvSpPr>
        <p:spPr>
          <a:xfrm>
            <a:off x="9669780" y="1783080"/>
            <a:ext cx="795528" cy="795528"/>
          </a:xfrm>
          <a:prstGeom prst="ellipse">
            <a:avLst/>
          </a:prstGeom>
          <a:solidFill>
            <a:schemeClr val="bg1">
              <a:lumMod val="65000"/>
            </a:scheme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 sz="2700"/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3F4F15CD-EAC8-D7BE-853F-968585D19CEB}"/>
              </a:ext>
            </a:extLst>
          </p:cNvPr>
          <p:cNvSpPr/>
          <p:nvPr/>
        </p:nvSpPr>
        <p:spPr>
          <a:xfrm>
            <a:off x="9669780" y="2011680"/>
            <a:ext cx="795528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3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1350" dirty="0"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06DB68DC-2855-4FE9-B5A2-AC0922ED8C03}"/>
              </a:ext>
            </a:extLst>
          </p:cNvPr>
          <p:cNvSpPr/>
          <p:nvPr/>
        </p:nvSpPr>
        <p:spPr>
          <a:xfrm>
            <a:off x="9669780" y="2834640"/>
            <a:ext cx="2811780" cy="1005840"/>
          </a:xfrm>
          <a:prstGeom prst="rect">
            <a:avLst/>
          </a:prstGeom>
          <a:noFill/>
          <a:ln/>
        </p:spPr>
        <p:txBody>
          <a:bodyPr wrap="square" lIns="191" tIns="191" rIns="191" bIns="191" rtlCol="0" anchor="b"/>
          <a:lstStyle/>
          <a:p>
            <a:pPr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2600" b="1" dirty="0">
                <a:solidFill>
                  <a:srgbClr val="003C71"/>
                </a:solidFill>
                <a:latin typeface="Aptos Display"/>
                <a:ea typeface="Aptos Display"/>
                <a:cs typeface="Aptos Display"/>
              </a:rPr>
              <a:t>Operational Alignment</a:t>
            </a:r>
          </a:p>
        </p:txBody>
      </p:sp>
      <p:sp>
        <p:nvSpPr>
          <p:cNvPr id="20" name="Shape 18">
            <a:extLst>
              <a:ext uri="{FF2B5EF4-FFF2-40B4-BE49-F238E27FC236}">
                <a16:creationId xmlns:a16="http://schemas.microsoft.com/office/drawing/2014/main" id="{1CC7D9CB-D50C-6D54-061B-ECCD29BDEC9B}"/>
              </a:ext>
            </a:extLst>
          </p:cNvPr>
          <p:cNvSpPr/>
          <p:nvPr/>
        </p:nvSpPr>
        <p:spPr>
          <a:xfrm>
            <a:off x="9669780" y="4069080"/>
            <a:ext cx="1920240" cy="0"/>
          </a:xfrm>
          <a:prstGeom prst="line">
            <a:avLst/>
          </a:prstGeom>
          <a:noFill/>
          <a:ln w="15240">
            <a:solidFill>
              <a:schemeClr val="bg1">
                <a:lumMod val="75000"/>
              </a:schemeClr>
            </a:solidFill>
            <a:prstDash val="solid"/>
          </a:ln>
        </p:spPr>
        <p:txBody>
          <a:bodyPr/>
          <a:lstStyle/>
          <a:p>
            <a:endParaRPr lang="en-US" sz="2700"/>
          </a:p>
        </p:txBody>
      </p:sp>
      <p:sp>
        <p:nvSpPr>
          <p:cNvPr id="21" name="Text 19">
            <a:extLst>
              <a:ext uri="{FF2B5EF4-FFF2-40B4-BE49-F238E27FC236}">
                <a16:creationId xmlns:a16="http://schemas.microsoft.com/office/drawing/2014/main" id="{004EE726-343E-41F3-8CCE-EB395C312AD3}"/>
              </a:ext>
            </a:extLst>
          </p:cNvPr>
          <p:cNvSpPr/>
          <p:nvPr/>
        </p:nvSpPr>
        <p:spPr>
          <a:xfrm>
            <a:off x="9669780" y="4389120"/>
            <a:ext cx="2880360" cy="3566160"/>
          </a:xfrm>
          <a:prstGeom prst="rect">
            <a:avLst/>
          </a:prstGeom>
          <a:noFill/>
          <a:ln/>
        </p:spPr>
        <p:txBody>
          <a:bodyPr wrap="square" lIns="572" tIns="572" rIns="572" bIns="572" rtlCol="0" anchor="t"/>
          <a:lstStyle/>
          <a:p>
            <a:pPr marL="292608" indent="-292608">
              <a:spcAft>
                <a:spcPts val="1200"/>
              </a:spcAft>
              <a:buClr>
                <a:srgbClr val="003C71"/>
              </a:buClr>
              <a:buFont typeface="Arial"/>
              <a:buChar char="•"/>
            </a:pPr>
            <a:r>
              <a:rPr lang="en-US" sz="1800" dirty="0">
                <a:solidFill>
                  <a:srgbClr val="374151"/>
                </a:solidFill>
                <a:latin typeface="Aptos"/>
                <a:ea typeface="Aptos"/>
                <a:cs typeface="Aptos"/>
              </a:rPr>
              <a:t>One process across all rail-related spend</a:t>
            </a:r>
          </a:p>
          <a:p>
            <a:pPr marL="292608" indent="-292608">
              <a:spcAft>
                <a:spcPts val="1200"/>
              </a:spcAft>
              <a:buClr>
                <a:srgbClr val="003C71"/>
              </a:buClr>
              <a:buFont typeface="Arial"/>
              <a:buChar char="•"/>
            </a:pPr>
            <a:r>
              <a:rPr lang="en-US" sz="1800" dirty="0">
                <a:solidFill>
                  <a:srgbClr val="374151"/>
                </a:solidFill>
                <a:latin typeface="Aptos"/>
                <a:ea typeface="Aptos"/>
                <a:cs typeface="Aptos"/>
              </a:rPr>
              <a:t>Fewer vendors, fewer handoffs</a:t>
            </a:r>
          </a:p>
        </p:txBody>
      </p:sp>
      <p:sp>
        <p:nvSpPr>
          <p:cNvPr id="23" name="Shape 21">
            <a:extLst>
              <a:ext uri="{FF2B5EF4-FFF2-40B4-BE49-F238E27FC236}">
                <a16:creationId xmlns:a16="http://schemas.microsoft.com/office/drawing/2014/main" id="{F616FBA2-658B-06FF-1A1B-FAA1110D5E6C}"/>
              </a:ext>
            </a:extLst>
          </p:cNvPr>
          <p:cNvSpPr/>
          <p:nvPr/>
        </p:nvSpPr>
        <p:spPr>
          <a:xfrm>
            <a:off x="13373100" y="1463040"/>
            <a:ext cx="3497580" cy="6675120"/>
          </a:xfrm>
          <a:prstGeom prst="roundRect">
            <a:avLst>
              <a:gd name="adj" fmla="val 1961"/>
            </a:avLst>
          </a:prstGeom>
          <a:solidFill>
            <a:srgbClr val="FBFAF8"/>
          </a:solidFill>
          <a:ln w="11430">
            <a:solidFill>
              <a:srgbClr val="E3E8EF"/>
            </a:solidFill>
            <a:prstDash val="solid"/>
          </a:ln>
          <a:effectLst>
            <a:outerShdw blurRad="25400" dist="12700" dir="27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en-US" sz="2700"/>
          </a:p>
        </p:txBody>
      </p:sp>
      <p:sp>
        <p:nvSpPr>
          <p:cNvPr id="24" name="Shape 22">
            <a:extLst>
              <a:ext uri="{FF2B5EF4-FFF2-40B4-BE49-F238E27FC236}">
                <a16:creationId xmlns:a16="http://schemas.microsoft.com/office/drawing/2014/main" id="{B5932E96-FEC7-0921-A8BB-0B783CF6C7B9}"/>
              </a:ext>
            </a:extLst>
          </p:cNvPr>
          <p:cNvSpPr/>
          <p:nvPr/>
        </p:nvSpPr>
        <p:spPr>
          <a:xfrm>
            <a:off x="13716000" y="1783080"/>
            <a:ext cx="795528" cy="795528"/>
          </a:xfrm>
          <a:prstGeom prst="ellipse">
            <a:avLst/>
          </a:prstGeom>
          <a:solidFill>
            <a:srgbClr val="003C7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 sz="2700"/>
          </a:p>
        </p:txBody>
      </p:sp>
      <p:sp>
        <p:nvSpPr>
          <p:cNvPr id="25" name="Text 23">
            <a:extLst>
              <a:ext uri="{FF2B5EF4-FFF2-40B4-BE49-F238E27FC236}">
                <a16:creationId xmlns:a16="http://schemas.microsoft.com/office/drawing/2014/main" id="{E019CED7-F9A9-6976-55DB-4ED42CD967A4}"/>
              </a:ext>
            </a:extLst>
          </p:cNvPr>
          <p:cNvSpPr/>
          <p:nvPr/>
        </p:nvSpPr>
        <p:spPr>
          <a:xfrm>
            <a:off x="13716000" y="2011680"/>
            <a:ext cx="795528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35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1350" dirty="0"/>
          </a:p>
        </p:txBody>
      </p:sp>
      <p:sp>
        <p:nvSpPr>
          <p:cNvPr id="26" name="Text 24">
            <a:extLst>
              <a:ext uri="{FF2B5EF4-FFF2-40B4-BE49-F238E27FC236}">
                <a16:creationId xmlns:a16="http://schemas.microsoft.com/office/drawing/2014/main" id="{15F87B22-6ABC-3A71-639B-0A09CE03656E}"/>
              </a:ext>
            </a:extLst>
          </p:cNvPr>
          <p:cNvSpPr/>
          <p:nvPr/>
        </p:nvSpPr>
        <p:spPr>
          <a:xfrm>
            <a:off x="13716000" y="2834640"/>
            <a:ext cx="2811780" cy="1005840"/>
          </a:xfrm>
          <a:prstGeom prst="rect">
            <a:avLst/>
          </a:prstGeom>
          <a:noFill/>
          <a:ln/>
        </p:spPr>
        <p:txBody>
          <a:bodyPr wrap="square" lIns="191" tIns="191" rIns="191" bIns="191" rtlCol="0" anchor="b"/>
          <a:lstStyle/>
          <a:p>
            <a:pPr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2600" b="1" dirty="0">
                <a:solidFill>
                  <a:srgbClr val="500000"/>
                </a:solidFill>
                <a:latin typeface="Aptos Display"/>
                <a:ea typeface="Aptos Display"/>
                <a:cs typeface="Aptos Display"/>
              </a:rPr>
              <a:t>Visibility &amp; Control</a:t>
            </a:r>
          </a:p>
        </p:txBody>
      </p:sp>
      <p:sp>
        <p:nvSpPr>
          <p:cNvPr id="27" name="Shape 25">
            <a:extLst>
              <a:ext uri="{FF2B5EF4-FFF2-40B4-BE49-F238E27FC236}">
                <a16:creationId xmlns:a16="http://schemas.microsoft.com/office/drawing/2014/main" id="{8E4E1D16-93F8-801B-6A4E-C70E98A891D8}"/>
              </a:ext>
            </a:extLst>
          </p:cNvPr>
          <p:cNvSpPr/>
          <p:nvPr/>
        </p:nvSpPr>
        <p:spPr>
          <a:xfrm>
            <a:off x="13716000" y="4069080"/>
            <a:ext cx="1920240" cy="0"/>
          </a:xfrm>
          <a:prstGeom prst="line">
            <a:avLst/>
          </a:prstGeom>
          <a:noFill/>
          <a:ln w="15240">
            <a:solidFill>
              <a:schemeClr val="bg1">
                <a:lumMod val="75000"/>
              </a:schemeClr>
            </a:solidFill>
            <a:prstDash val="solid"/>
          </a:ln>
        </p:spPr>
        <p:txBody>
          <a:bodyPr/>
          <a:lstStyle/>
          <a:p>
            <a:endParaRPr lang="en-US" sz="2700"/>
          </a:p>
        </p:txBody>
      </p:sp>
      <p:sp>
        <p:nvSpPr>
          <p:cNvPr id="28" name="Text 26">
            <a:extLst>
              <a:ext uri="{FF2B5EF4-FFF2-40B4-BE49-F238E27FC236}">
                <a16:creationId xmlns:a16="http://schemas.microsoft.com/office/drawing/2014/main" id="{8E8DD1FF-CA20-76E7-348E-3E45C437E0F4}"/>
              </a:ext>
            </a:extLst>
          </p:cNvPr>
          <p:cNvSpPr/>
          <p:nvPr/>
        </p:nvSpPr>
        <p:spPr>
          <a:xfrm>
            <a:off x="13716000" y="4389120"/>
            <a:ext cx="2880360" cy="3566160"/>
          </a:xfrm>
          <a:prstGeom prst="rect">
            <a:avLst/>
          </a:prstGeom>
          <a:noFill/>
          <a:ln/>
        </p:spPr>
        <p:txBody>
          <a:bodyPr wrap="square" lIns="572" tIns="572" rIns="572" bIns="572" rtlCol="0" anchor="t"/>
          <a:lstStyle/>
          <a:p>
            <a:pPr marL="292608" indent="-292608">
              <a:spcAft>
                <a:spcPts val="1200"/>
              </a:spcAft>
              <a:buClr>
                <a:srgbClr val="003C71"/>
              </a:buClr>
              <a:buFont typeface="Arial"/>
              <a:buChar char="•"/>
            </a:pPr>
            <a:r>
              <a:rPr lang="en-US" sz="1800" dirty="0">
                <a:solidFill>
                  <a:srgbClr val="374151"/>
                </a:solidFill>
                <a:latin typeface="Aptos"/>
                <a:ea typeface="Aptos"/>
                <a:cs typeface="Aptos"/>
              </a:rPr>
              <a:t>Real-time dashboards and remittance detail</a:t>
            </a:r>
          </a:p>
          <a:p>
            <a:pPr marL="292608" indent="-292608">
              <a:spcAft>
                <a:spcPts val="1200"/>
              </a:spcAft>
              <a:buClr>
                <a:srgbClr val="003C71"/>
              </a:buClr>
              <a:buFont typeface="Arial"/>
              <a:buChar char="•"/>
            </a:pPr>
            <a:r>
              <a:rPr lang="en-US" sz="1800" dirty="0">
                <a:solidFill>
                  <a:srgbClr val="374151"/>
                </a:solidFill>
                <a:latin typeface="Aptos"/>
                <a:ea typeface="Aptos"/>
                <a:cs typeface="Aptos"/>
              </a:rPr>
              <a:t>Full approval before any payment is released</a:t>
            </a:r>
          </a:p>
        </p:txBody>
      </p:sp>
      <p:sp>
        <p:nvSpPr>
          <p:cNvPr id="31" name="Text 29">
            <a:extLst>
              <a:ext uri="{FF2B5EF4-FFF2-40B4-BE49-F238E27FC236}">
                <a16:creationId xmlns:a16="http://schemas.microsoft.com/office/drawing/2014/main" id="{3E9309F4-333F-351A-91E5-19C53B163B05}"/>
              </a:ext>
            </a:extLst>
          </p:cNvPr>
          <p:cNvSpPr/>
          <p:nvPr/>
        </p:nvSpPr>
        <p:spPr>
          <a:xfrm>
            <a:off x="16843248" y="9765792"/>
            <a:ext cx="6172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spcAft>
                <a:spcPts val="0"/>
              </a:spcAft>
              <a:buNone/>
            </a:pPr>
            <a:r>
              <a:rPr lang="en-US" sz="1275" b="1" dirty="0">
                <a:solidFill>
                  <a:srgbClr val="003C71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39" name="Text 28">
            <a:extLst>
              <a:ext uri="{FF2B5EF4-FFF2-40B4-BE49-F238E27FC236}">
                <a16:creationId xmlns:a16="http://schemas.microsoft.com/office/drawing/2014/main" id="{145E0739-B11A-8432-EB48-DD192A78EF76}"/>
              </a:ext>
            </a:extLst>
          </p:cNvPr>
          <p:cNvSpPr/>
          <p:nvPr/>
        </p:nvSpPr>
        <p:spPr>
          <a:xfrm>
            <a:off x="5061204" y="9956077"/>
            <a:ext cx="5897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00" dirty="0">
                <a:solidFill>
                  <a:srgbClr val="6B7280"/>
                </a:solidFill>
                <a:latin typeface="Aptos"/>
                <a:ea typeface="Aptos" pitchFamily="34" charset="-122"/>
                <a:cs typeface="Aptos" pitchFamily="34" charset="-120"/>
              </a:rPr>
              <a:t>©2026 RAILTRAC Technologies – All Rights Reserved </a:t>
            </a:r>
            <a:endParaRPr lang="en-US" sz="2700" dirty="0"/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7BD41F91-5DB8-4AF6-EB1B-6E192574B83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25878" y="9834372"/>
            <a:ext cx="2210307" cy="42965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4661FA8C-E035-FA50-6FE8-9C4138E1DFD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5985575" y="236882"/>
            <a:ext cx="1616150" cy="864102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Text 28"/>
          <p:cNvSpPr/>
          <p:nvPr/>
        </p:nvSpPr>
        <p:spPr>
          <a:xfrm>
            <a:off x="5285232" y="8458200"/>
            <a:ext cx="116128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spcAft>
                <a:spcPts val="0"/>
              </a:spcAft>
              <a:buNone/>
            </a:pPr>
            <a:r>
              <a:rPr lang="en-US" sz="2600" b="1" i="1" dirty="0">
                <a:solidFill>
                  <a:srgbClr val="500000"/>
                </a:solidFill>
                <a:latin typeface="Aptos Display"/>
                <a:ea typeface="Aptos Display"/>
                <a:cs typeface="Aptos Display"/>
              </a:rPr>
              <a:t>“Fewer invoices.  Fewer errors.  Full control of rail spend”</a:t>
            </a:r>
          </a:p>
        </p:txBody>
      </p:sp>
    </p:spTree>
    <p:extLst>
      <p:ext uri="{BB962C8B-B14F-4D97-AF65-F5344CB8AC3E}">
        <p14:creationId xmlns:p14="http://schemas.microsoft.com/office/powerpoint/2010/main" val="18287759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DDEEAB-AC05-4283-F0BC-053DBA8ED1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3011477D-FA93-ABCB-B702-D5FBEF969425}"/>
              </a:ext>
            </a:extLst>
          </p:cNvPr>
          <p:cNvSpPr/>
          <p:nvPr/>
        </p:nvSpPr>
        <p:spPr>
          <a:xfrm>
            <a:off x="1" y="0"/>
            <a:ext cx="15011399" cy="987552"/>
          </a:xfrm>
          <a:prstGeom prst="rect">
            <a:avLst/>
          </a:prstGeom>
          <a:solidFill>
            <a:srgbClr val="003C7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 sz="2700"/>
          </a:p>
        </p:txBody>
      </p:sp>
      <p:sp>
        <p:nvSpPr>
          <p:cNvPr id="3" name="Shape 1">
            <a:extLst>
              <a:ext uri="{FF2B5EF4-FFF2-40B4-BE49-F238E27FC236}">
                <a16:creationId xmlns:a16="http://schemas.microsoft.com/office/drawing/2014/main" id="{071884D2-C9EC-4250-240D-8DCC44E4D82B}"/>
              </a:ext>
            </a:extLst>
          </p:cNvPr>
          <p:cNvSpPr/>
          <p:nvPr/>
        </p:nvSpPr>
        <p:spPr>
          <a:xfrm>
            <a:off x="0" y="987552"/>
            <a:ext cx="246888" cy="9299448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 sz="270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89F28E66-D4B6-C76A-7116-022ECA3AAE3B}"/>
              </a:ext>
            </a:extLst>
          </p:cNvPr>
          <p:cNvSpPr/>
          <p:nvPr/>
        </p:nvSpPr>
        <p:spPr>
          <a:xfrm>
            <a:off x="246888" y="987552"/>
            <a:ext cx="61722" cy="9299448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 sz="270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94AD0F8A-46B6-3B5C-BBB2-33D545CB7795}"/>
              </a:ext>
            </a:extLst>
          </p:cNvPr>
          <p:cNvSpPr/>
          <p:nvPr/>
        </p:nvSpPr>
        <p:spPr>
          <a:xfrm>
            <a:off x="891540" y="315468"/>
            <a:ext cx="91440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spcAft>
                <a:spcPts val="0"/>
              </a:spcAft>
              <a:buNone/>
            </a:pPr>
            <a:r>
              <a:rPr lang="en-US" sz="1275" b="1" dirty="0">
                <a:solidFill>
                  <a:srgbClr val="D8E3EF"/>
                </a:solidFill>
                <a:latin typeface="Aptos"/>
                <a:ea typeface="Aptos"/>
                <a:cs typeface="Aptos"/>
              </a:rPr>
              <a:t>TRANSPAY® INVOICE PAYMENT SERVICES – TiPS™</a:t>
            </a:r>
          </a:p>
        </p:txBody>
      </p:sp>
      <p:sp>
        <p:nvSpPr>
          <p:cNvPr id="17" name="Shape 15">
            <a:extLst>
              <a:ext uri="{FF2B5EF4-FFF2-40B4-BE49-F238E27FC236}">
                <a16:creationId xmlns:a16="http://schemas.microsoft.com/office/drawing/2014/main" id="{9DEA0578-7A04-DDB2-5274-40E6CA2924DE}"/>
              </a:ext>
            </a:extLst>
          </p:cNvPr>
          <p:cNvSpPr/>
          <p:nvPr/>
        </p:nvSpPr>
        <p:spPr>
          <a:xfrm>
            <a:off x="891540" y="9683496"/>
            <a:ext cx="16527780" cy="0"/>
          </a:xfrm>
          <a:prstGeom prst="line">
            <a:avLst/>
          </a:prstGeom>
          <a:noFill/>
          <a:ln w="9525">
            <a:solidFill>
              <a:srgbClr val="E6EAF0"/>
            </a:solidFill>
            <a:prstDash val="solid"/>
          </a:ln>
        </p:spPr>
        <p:txBody>
          <a:bodyPr/>
          <a:lstStyle/>
          <a:p>
            <a:endParaRPr lang="en-US" sz="2700"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3930845A-3872-6A8E-93C2-8A0115A11DBD}"/>
              </a:ext>
            </a:extLst>
          </p:cNvPr>
          <p:cNvSpPr/>
          <p:nvPr/>
        </p:nvSpPr>
        <p:spPr>
          <a:xfrm>
            <a:off x="16843248" y="9765792"/>
            <a:ext cx="6172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>
              <a:spcAft>
                <a:spcPts val="0"/>
              </a:spcAft>
              <a:buNone/>
            </a:pPr>
            <a:r>
              <a:rPr lang="en-US" sz="1275" b="1" dirty="0">
                <a:solidFill>
                  <a:srgbClr val="003C71"/>
                </a:solidFill>
                <a:latin typeface="Aptos"/>
                <a:ea typeface="Aptos"/>
                <a:cs typeface="Aptos"/>
              </a:rPr>
              <a:t>06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DB4CB64-BC98-F885-486C-125E9C5067A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5971659" y="93187"/>
            <a:ext cx="1616150" cy="864102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Text 28">
            <a:extLst>
              <a:ext uri="{FF2B5EF4-FFF2-40B4-BE49-F238E27FC236}">
                <a16:creationId xmlns:a16="http://schemas.microsoft.com/office/drawing/2014/main" id="{46E2FC29-22FA-DF1B-BCF2-6A6CD3CDFF9C}"/>
              </a:ext>
            </a:extLst>
          </p:cNvPr>
          <p:cNvSpPr/>
          <p:nvPr/>
        </p:nvSpPr>
        <p:spPr>
          <a:xfrm>
            <a:off x="891540" y="9834372"/>
            <a:ext cx="5897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00" dirty="0">
                <a:solidFill>
                  <a:srgbClr val="6B7280"/>
                </a:solidFill>
                <a:latin typeface="Aptos"/>
                <a:ea typeface="Aptos" pitchFamily="34" charset="-122"/>
                <a:cs typeface="Aptos" pitchFamily="34" charset="-120"/>
              </a:rPr>
              <a:t>©2026 RAILTRAC Technologies – All Rights Reserved </a:t>
            </a:r>
            <a:endParaRPr lang="en-US" sz="27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2F63CE5-0AAB-59B7-1429-49A73A0D70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41551" y="9732881"/>
            <a:ext cx="2210307" cy="429659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Shape 7">
            <a:extLst>
              <a:ext uri="{FF2B5EF4-FFF2-40B4-BE49-F238E27FC236}">
                <a16:creationId xmlns:a16="http://schemas.microsoft.com/office/drawing/2014/main" id="{AC79C589-42A7-B504-3C43-CBBE40B08D8F}"/>
              </a:ext>
            </a:extLst>
          </p:cNvPr>
          <p:cNvSpPr/>
          <p:nvPr/>
        </p:nvSpPr>
        <p:spPr>
          <a:xfrm>
            <a:off x="8229600" y="3657600"/>
            <a:ext cx="9180576" cy="5120640"/>
          </a:xfrm>
          <a:prstGeom prst="roundRect">
            <a:avLst>
              <a:gd name="adj" fmla="val 2254"/>
            </a:avLst>
          </a:prstGeom>
          <a:solidFill>
            <a:srgbClr val="FFFFFF"/>
          </a:solidFill>
          <a:ln w="10160">
            <a:solidFill>
              <a:srgbClr val="E2E8F0"/>
            </a:solidFill>
            <a:prstDash val="solid"/>
          </a:ln>
          <a:effectLst>
            <a:outerShdw blurRad="25400" dist="1270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 sz="2700"/>
          </a:p>
        </p:txBody>
      </p:sp>
      <p:sp>
        <p:nvSpPr>
          <p:cNvPr id="10" name="Text 4">
            <a:extLst>
              <a:ext uri="{FF2B5EF4-FFF2-40B4-BE49-F238E27FC236}">
                <a16:creationId xmlns:a16="http://schemas.microsoft.com/office/drawing/2014/main" id="{0E3FD236-7B5D-6214-64A6-5FC848DC9DB3}"/>
              </a:ext>
            </a:extLst>
          </p:cNvPr>
          <p:cNvSpPr/>
          <p:nvPr/>
        </p:nvSpPr>
        <p:spPr>
          <a:xfrm>
            <a:off x="891540" y="1536192"/>
            <a:ext cx="16002000" cy="822960"/>
          </a:xfrm>
          <a:prstGeom prst="rect">
            <a:avLst/>
          </a:prstGeom>
          <a:noFill/>
          <a:ln/>
        </p:spPr>
        <p:txBody>
          <a:bodyPr wrap="square" lIns="191" tIns="191" rIns="191" bIns="191" rtlCol="0" anchor="ctr"/>
          <a:lstStyle/>
          <a:p>
            <a:pPr>
              <a:spcAft>
                <a:spcPts val="0"/>
              </a:spcAft>
              <a:buNone/>
            </a:pPr>
            <a:r>
              <a:rPr lang="en-US" sz="4000" b="1" dirty="0">
                <a:solidFill>
                  <a:srgbClr val="003C71"/>
                </a:solidFill>
                <a:latin typeface="Aptos Display"/>
                <a:ea typeface="Aptos Display"/>
                <a:cs typeface="Aptos Display"/>
              </a:rPr>
              <a:t>Visibility, Reporting &amp; Strategic Value</a:t>
            </a:r>
          </a:p>
        </p:txBody>
      </p:sp>
      <p:sp>
        <p:nvSpPr>
          <p:cNvPr id="13" name="Shape 5">
            <a:extLst>
              <a:ext uri="{FF2B5EF4-FFF2-40B4-BE49-F238E27FC236}">
                <a16:creationId xmlns:a16="http://schemas.microsoft.com/office/drawing/2014/main" id="{C756643E-003A-C018-18BB-59C3A750B17E}"/>
              </a:ext>
            </a:extLst>
          </p:cNvPr>
          <p:cNvSpPr/>
          <p:nvPr/>
        </p:nvSpPr>
        <p:spPr>
          <a:xfrm>
            <a:off x="891540" y="2496312"/>
            <a:ext cx="2743200" cy="0"/>
          </a:xfrm>
          <a:prstGeom prst="line">
            <a:avLst/>
          </a:prstGeom>
          <a:noFill/>
          <a:ln w="29210">
            <a:solidFill>
              <a:srgbClr val="500000"/>
            </a:solidFill>
            <a:prstDash val="solid"/>
          </a:ln>
        </p:spPr>
        <p:txBody>
          <a:bodyPr/>
          <a:lstStyle/>
          <a:p>
            <a:endParaRPr lang="en-US" sz="2700"/>
          </a:p>
        </p:txBody>
      </p:sp>
      <p:sp>
        <p:nvSpPr>
          <p:cNvPr id="15" name="Text 6">
            <a:extLst>
              <a:ext uri="{FF2B5EF4-FFF2-40B4-BE49-F238E27FC236}">
                <a16:creationId xmlns:a16="http://schemas.microsoft.com/office/drawing/2014/main" id="{E069F7D1-B332-6E3C-1397-D338FFA2D37D}"/>
              </a:ext>
            </a:extLst>
          </p:cNvPr>
          <p:cNvSpPr/>
          <p:nvPr/>
        </p:nvSpPr>
        <p:spPr>
          <a:xfrm>
            <a:off x="891540" y="2907792"/>
            <a:ext cx="16047720" cy="57607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/>
          <a:lstStyle/>
          <a:p>
            <a:pPr>
              <a:spcAft>
                <a:spcPts val="0"/>
              </a:spcAft>
              <a:buNone/>
            </a:pPr>
            <a:r>
              <a:rPr lang="en-US" sz="2400" b="1" dirty="0">
                <a:solidFill>
                  <a:srgbClr val="500000"/>
                </a:solidFill>
                <a:latin typeface="Aptos"/>
                <a:ea typeface="Aptos"/>
                <a:cs typeface="Aptos"/>
              </a:rPr>
              <a:t>Supplier Portal - Fewer Emails, Calls, &amp; Escalations</a:t>
            </a:r>
          </a:p>
        </p:txBody>
      </p:sp>
      <p:sp>
        <p:nvSpPr>
          <p:cNvPr id="18" name="Shape 7">
            <a:extLst>
              <a:ext uri="{FF2B5EF4-FFF2-40B4-BE49-F238E27FC236}">
                <a16:creationId xmlns:a16="http://schemas.microsoft.com/office/drawing/2014/main" id="{DEDF1423-2B6B-EC4B-2741-38890741E0DA}"/>
              </a:ext>
            </a:extLst>
          </p:cNvPr>
          <p:cNvSpPr/>
          <p:nvPr/>
        </p:nvSpPr>
        <p:spPr>
          <a:xfrm>
            <a:off x="886968" y="3657600"/>
            <a:ext cx="6949440" cy="5120640"/>
          </a:xfrm>
          <a:prstGeom prst="roundRect">
            <a:avLst>
              <a:gd name="adj" fmla="val 2254"/>
            </a:avLst>
          </a:prstGeom>
          <a:solidFill>
            <a:srgbClr val="FFFFFF"/>
          </a:solidFill>
          <a:ln w="10160">
            <a:solidFill>
              <a:srgbClr val="E2E8F0"/>
            </a:solidFill>
            <a:prstDash val="solid"/>
          </a:ln>
          <a:effectLst>
            <a:outerShdw blurRad="25400" dist="1270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 sz="2700"/>
          </a:p>
        </p:txBody>
      </p:sp>
      <p:sp>
        <p:nvSpPr>
          <p:cNvPr id="20" name="Text 8">
            <a:extLst>
              <a:ext uri="{FF2B5EF4-FFF2-40B4-BE49-F238E27FC236}">
                <a16:creationId xmlns:a16="http://schemas.microsoft.com/office/drawing/2014/main" id="{856B74F7-7D3C-8B08-2CF7-CF3245EA7C26}"/>
              </a:ext>
            </a:extLst>
          </p:cNvPr>
          <p:cNvSpPr/>
          <p:nvPr/>
        </p:nvSpPr>
        <p:spPr>
          <a:xfrm>
            <a:off x="1307592" y="3977639"/>
            <a:ext cx="6217920" cy="640080"/>
          </a:xfrm>
          <a:prstGeom prst="rect">
            <a:avLst/>
          </a:prstGeom>
          <a:noFill/>
          <a:ln/>
        </p:spPr>
        <p:txBody>
          <a:bodyPr wrap="square" lIns="191" tIns="191" rIns="191" bIns="191" rtlCol="0" anchor="t"/>
          <a:lstStyle/>
          <a:p>
            <a:pPr>
              <a:spcAft>
                <a:spcPts val="0"/>
              </a:spcAft>
              <a:buNone/>
            </a:pPr>
            <a:r>
              <a:rPr lang="en-US" sz="2600" b="1" dirty="0">
                <a:solidFill>
                  <a:srgbClr val="003C71"/>
                </a:solidFill>
                <a:latin typeface="Aptos Display"/>
                <a:ea typeface="Aptos Display"/>
                <a:cs typeface="Aptos Display"/>
              </a:rPr>
              <a:t>Vendor Management:</a:t>
            </a:r>
          </a:p>
        </p:txBody>
      </p:sp>
      <p:sp>
        <p:nvSpPr>
          <p:cNvPr id="21" name="Text 9">
            <a:extLst>
              <a:ext uri="{FF2B5EF4-FFF2-40B4-BE49-F238E27FC236}">
                <a16:creationId xmlns:a16="http://schemas.microsoft.com/office/drawing/2014/main" id="{AC980052-CB61-6CB5-EA26-81881F4FE8D6}"/>
              </a:ext>
            </a:extLst>
          </p:cNvPr>
          <p:cNvSpPr/>
          <p:nvPr/>
        </p:nvSpPr>
        <p:spPr>
          <a:xfrm>
            <a:off x="1371600" y="4846320"/>
            <a:ext cx="6217920" cy="33832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/>
          <a:lstStyle/>
          <a:p>
            <a:pPr marL="292608" indent="-292608">
              <a:spcAft>
                <a:spcPts val="900"/>
              </a:spcAft>
              <a:buClr>
                <a:srgbClr val="003C71"/>
              </a:buClr>
              <a:buFont typeface="Arial"/>
              <a:buChar char="•"/>
            </a:pPr>
            <a:r>
              <a:rPr lang="en-US" sz="1900" dirty="0">
                <a:solidFill>
                  <a:srgbClr val="374151"/>
                </a:solidFill>
                <a:latin typeface="Aptos"/>
                <a:ea typeface="Aptos"/>
                <a:cs typeface="Aptos"/>
              </a:rPr>
              <a:t>No set up, no management of vendors in ERP</a:t>
            </a:r>
          </a:p>
          <a:p>
            <a:pPr marL="292608" indent="-292608">
              <a:spcAft>
                <a:spcPts val="900"/>
              </a:spcAft>
              <a:buClr>
                <a:srgbClr val="003C71"/>
              </a:buClr>
              <a:buFont typeface="Arial"/>
              <a:buChar char="•"/>
            </a:pPr>
            <a:r>
              <a:rPr lang="en-US" sz="1900" dirty="0">
                <a:solidFill>
                  <a:srgbClr val="374151"/>
                </a:solidFill>
                <a:latin typeface="Aptos"/>
                <a:ea typeface="Aptos"/>
                <a:cs typeface="Aptos"/>
              </a:rPr>
              <a:t>On time and accurate payment keeps vendors happy</a:t>
            </a:r>
          </a:p>
          <a:p>
            <a:pPr marL="292608" indent="-292608">
              <a:spcAft>
                <a:spcPts val="900"/>
              </a:spcAft>
              <a:buClr>
                <a:srgbClr val="003C71"/>
              </a:buClr>
              <a:buFont typeface="Arial"/>
              <a:buChar char="•"/>
            </a:pPr>
            <a:r>
              <a:rPr lang="en-US" sz="1900" dirty="0">
                <a:solidFill>
                  <a:srgbClr val="374151"/>
                </a:solidFill>
                <a:latin typeface="Aptos"/>
                <a:ea typeface="Aptos"/>
                <a:cs typeface="Aptos"/>
              </a:rPr>
              <a:t>Faster issue resolution</a:t>
            </a:r>
          </a:p>
          <a:p>
            <a:pPr marL="292608" indent="-292608">
              <a:spcAft>
                <a:spcPts val="900"/>
              </a:spcAft>
              <a:buClr>
                <a:srgbClr val="003C71"/>
              </a:buClr>
              <a:buFont typeface="Arial"/>
              <a:buChar char="•"/>
            </a:pPr>
            <a:r>
              <a:rPr lang="en-US" sz="1900" dirty="0">
                <a:solidFill>
                  <a:srgbClr val="374151"/>
                </a:solidFill>
                <a:latin typeface="Aptos"/>
                <a:ea typeface="Aptos"/>
                <a:cs typeface="Aptos"/>
              </a:rPr>
              <a:t>Self-serve vendor portal provides invoice status and remittance advice</a:t>
            </a:r>
          </a:p>
          <a:p>
            <a:pPr marL="292608" indent="-292608">
              <a:spcAft>
                <a:spcPts val="900"/>
              </a:spcAft>
              <a:buClr>
                <a:srgbClr val="003C71"/>
              </a:buClr>
              <a:buFont typeface="Arial"/>
              <a:buChar char="•"/>
            </a:pPr>
            <a:r>
              <a:rPr lang="en-US" sz="1900" dirty="0">
                <a:solidFill>
                  <a:srgbClr val="374151"/>
                </a:solidFill>
                <a:latin typeface="Aptos"/>
                <a:ea typeface="Aptos"/>
                <a:cs typeface="Aptos"/>
              </a:rPr>
              <a:t>Possible future discount opportunities for early payment</a:t>
            </a:r>
          </a:p>
        </p:txBody>
      </p:sp>
      <p:sp>
        <p:nvSpPr>
          <p:cNvPr id="25" name="Shape 10">
            <a:extLst>
              <a:ext uri="{FF2B5EF4-FFF2-40B4-BE49-F238E27FC236}">
                <a16:creationId xmlns:a16="http://schemas.microsoft.com/office/drawing/2014/main" id="{8DA26C47-CB85-7082-CB12-D15D94A98757}"/>
              </a:ext>
            </a:extLst>
          </p:cNvPr>
          <p:cNvSpPr/>
          <p:nvPr/>
        </p:nvSpPr>
        <p:spPr>
          <a:xfrm>
            <a:off x="886968" y="8476488"/>
            <a:ext cx="6949440" cy="301752"/>
          </a:xfrm>
          <a:prstGeom prst="rect">
            <a:avLst/>
          </a:prstGeom>
          <a:solidFill>
            <a:srgbClr val="003C71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 sz="2700"/>
          </a:p>
        </p:txBody>
      </p:sp>
      <p:sp>
        <p:nvSpPr>
          <p:cNvPr id="26" name="Shape 14">
            <a:extLst>
              <a:ext uri="{FF2B5EF4-FFF2-40B4-BE49-F238E27FC236}">
                <a16:creationId xmlns:a16="http://schemas.microsoft.com/office/drawing/2014/main" id="{0663BA7E-7923-777C-5EB7-312A1EB3DD9D}"/>
              </a:ext>
            </a:extLst>
          </p:cNvPr>
          <p:cNvSpPr/>
          <p:nvPr/>
        </p:nvSpPr>
        <p:spPr>
          <a:xfrm>
            <a:off x="8229600" y="8476488"/>
            <a:ext cx="9180576" cy="301752"/>
          </a:xfrm>
          <a:prstGeom prst="rect">
            <a:avLst/>
          </a:prstGeom>
          <a:solidFill>
            <a:schemeClr val="bg1">
              <a:lumMod val="50000"/>
            </a:scheme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 sz="2700"/>
          </a:p>
        </p:txBody>
      </p:sp>
      <p:pic>
        <p:nvPicPr>
          <p:cNvPr id="27" name="Supplier Portal Screenshot" descr="TiPS supplier portal – payment history scree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67928" y="3788492"/>
            <a:ext cx="8503920" cy="4557103"/>
          </a:xfrm>
          <a:prstGeom prst="rect">
            <a:avLst/>
          </a:prstGeom>
          <a:ln w="9525">
            <a:solidFill>
              <a:srgbClr val="E2E8F0"/>
            </a:solidFill>
          </a:ln>
        </p:spPr>
      </p:pic>
    </p:spTree>
    <p:extLst>
      <p:ext uri="{BB962C8B-B14F-4D97-AF65-F5344CB8AC3E}">
        <p14:creationId xmlns:p14="http://schemas.microsoft.com/office/powerpoint/2010/main" val="37047027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3AA1D154F432E49A5155A4E101F6ADE" ma:contentTypeVersion="18" ma:contentTypeDescription="Create a new document." ma:contentTypeScope="" ma:versionID="47dcf52ba600d5f886572cc4ac98a300">
  <xsd:schema xmlns:xsd="http://www.w3.org/2001/XMLSchema" xmlns:xs="http://www.w3.org/2001/XMLSchema" xmlns:p="http://schemas.microsoft.com/office/2006/metadata/properties" xmlns:ns3="1da4f3ca-eadb-4568-9821-92546092d99b" xmlns:ns4="a805dff4-cdab-4663-9b71-1fccba34fcec" targetNamespace="http://schemas.microsoft.com/office/2006/metadata/properties" ma:root="true" ma:fieldsID="bd9fe142f8075811568f777e94d8bc69" ns3:_="" ns4:_="">
    <xsd:import namespace="1da4f3ca-eadb-4568-9821-92546092d99b"/>
    <xsd:import namespace="a805dff4-cdab-4663-9b71-1fccba34fcec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  <xsd:element ref="ns4:MediaLengthInSeconds" minOccurs="0"/>
                <xsd:element ref="ns4:_activity" minOccurs="0"/>
                <xsd:element ref="ns4:MediaServiceObjectDetectorVersions" minOccurs="0"/>
                <xsd:element ref="ns4:MediaServiceLocation" minOccurs="0"/>
                <xsd:element ref="ns4:MediaServiceSystemTags" minOccurs="0"/>
                <xsd:element ref="ns4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a4f3ca-eadb-4568-9821-92546092d99b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805dff4-cdab-4663-9b71-1fccba34fce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21" nillable="true" ma:displayName="_activity" ma:hidden="true" ma:internalName="_activity">
      <xsd:simpleType>
        <xsd:restriction base="dms:Note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a805dff4-cdab-4663-9b71-1fccba34fcec" xsi:nil="true"/>
  </documentManagement>
</p:properties>
</file>

<file path=customXml/itemProps1.xml><?xml version="1.0" encoding="utf-8"?>
<ds:datastoreItem xmlns:ds="http://schemas.openxmlformats.org/officeDocument/2006/customXml" ds:itemID="{B9093CCC-8A23-4255-86A1-9E172406C04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91A2FC4-816F-4540-ACD3-506A5614CE9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da4f3ca-eadb-4568-9821-92546092d99b"/>
    <ds:schemaRef ds:uri="a805dff4-cdab-4663-9b71-1fccba34fce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DDE4069-C577-4087-A5D4-B3D86654C22B}">
  <ds:schemaRefs>
    <ds:schemaRef ds:uri="http://schemas.microsoft.com/office/2006/metadata/properties"/>
    <ds:schemaRef ds:uri="http://schemas.microsoft.com/office/2006/documentManagement/types"/>
    <ds:schemaRef ds:uri="a805dff4-cdab-4663-9b71-1fccba34fcec"/>
    <ds:schemaRef ds:uri="http://purl.org/dc/dcmitype/"/>
    <ds:schemaRef ds:uri="http://schemas.openxmlformats.org/package/2006/metadata/core-properties"/>
    <ds:schemaRef ds:uri="http://purl.org/dc/elements/1.1/"/>
    <ds:schemaRef ds:uri="http://www.w3.org/XML/1998/namespace"/>
    <ds:schemaRef ds:uri="1da4f3ca-eadb-4568-9821-92546092d99b"/>
    <ds:schemaRef ds:uri="http://schemas.microsoft.com/office/infopath/2007/PartnerControl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515</TotalTime>
  <Words>513</Words>
  <Application>Microsoft Office PowerPoint</Application>
  <PresentationFormat>Custom</PresentationFormat>
  <Paragraphs>85</Paragraphs>
  <Slides>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Aptos</vt:lpstr>
      <vt:lpstr>Calibri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User-Conf-PP-Template cover page 1</dc:title>
  <dc:creator>Dianne Lloyd</dc:creator>
  <cp:lastModifiedBy>Kenny Fenton</cp:lastModifiedBy>
  <cp:revision>14</cp:revision>
  <dcterms:created xsi:type="dcterms:W3CDTF">2006-08-16T00:00:00Z</dcterms:created>
  <dcterms:modified xsi:type="dcterms:W3CDTF">2026-09-25T13:15:22Z</dcterms:modified>
  <dc:identifier>DAHQ9uHln9Q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0x010100E3AA1D154F432E49A5155A4E101F6ADE</vt:lpwstr>
  </property>
</Properties>
</file>